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256" r:id="rId2"/>
    <p:sldId id="405" r:id="rId3"/>
    <p:sldId id="388" r:id="rId4"/>
    <p:sldId id="390" r:id="rId5"/>
    <p:sldId id="421" r:id="rId6"/>
    <p:sldId id="395" r:id="rId7"/>
    <p:sldId id="426" r:id="rId8"/>
    <p:sldId id="398" r:id="rId9"/>
    <p:sldId id="420" r:id="rId10"/>
    <p:sldId id="427" r:id="rId11"/>
    <p:sldId id="400" r:id="rId12"/>
    <p:sldId id="418" r:id="rId13"/>
    <p:sldId id="439" r:id="rId14"/>
    <p:sldId id="442" r:id="rId15"/>
    <p:sldId id="443" r:id="rId16"/>
    <p:sldId id="444" r:id="rId17"/>
    <p:sldId id="440" r:id="rId18"/>
    <p:sldId id="441" r:id="rId19"/>
    <p:sldId id="430" r:id="rId20"/>
    <p:sldId id="431" r:id="rId21"/>
    <p:sldId id="432" r:id="rId22"/>
    <p:sldId id="433" r:id="rId23"/>
    <p:sldId id="434" r:id="rId24"/>
    <p:sldId id="435" r:id="rId25"/>
    <p:sldId id="436" r:id="rId26"/>
    <p:sldId id="445" r:id="rId27"/>
    <p:sldId id="446" r:id="rId28"/>
    <p:sldId id="437" r:id="rId29"/>
    <p:sldId id="438" r:id="rId30"/>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917"/>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7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897CEC-1CD2-4C0F-BA8A-B543BB04C1D0}" type="doc">
      <dgm:prSet loTypeId="urn:microsoft.com/office/officeart/2005/8/layout/chart3" loCatId="relationship" qsTypeId="urn:microsoft.com/office/officeart/2005/8/quickstyle/simple1#1" qsCatId="simple" csTypeId="urn:microsoft.com/office/officeart/2005/8/colors/accent1_2#1" csCatId="accent1" phldr="1"/>
      <dgm:spPr/>
      <dgm:t>
        <a:bodyPr/>
        <a:lstStyle/>
        <a:p>
          <a:endParaRPr lang="fr-FR"/>
        </a:p>
      </dgm:t>
    </dgm:pt>
    <dgm:pt modelId="{DA9C8018-555F-403F-A4AF-6874DEF0D585}">
      <dgm:prSet phldrT="[Texte]" custT="1"/>
      <dgm:spPr>
        <a:solidFill>
          <a:schemeClr val="accent5">
            <a:lumMod val="75000"/>
          </a:schemeClr>
        </a:solidFill>
      </dgm:spPr>
      <dgm:t>
        <a:bodyPr/>
        <a:lstStyle/>
        <a:p>
          <a:pPr algn="ctr"/>
          <a:r>
            <a:rPr lang="fr-FR" sz="4000" dirty="0" smtClean="0"/>
            <a:t>IMPRO</a:t>
          </a:r>
        </a:p>
        <a:p>
          <a:pPr algn="ctr"/>
          <a:r>
            <a:rPr lang="fr-FR" sz="2300" dirty="0" smtClean="0"/>
            <a:t>Instituts Médico- Professionnels 14 – 20 ans</a:t>
          </a:r>
          <a:endParaRPr lang="fr-FR" sz="2300" dirty="0"/>
        </a:p>
      </dgm:t>
    </dgm:pt>
    <dgm:pt modelId="{58BDFDF7-7F04-4E94-983D-05872CAD3556}" type="parTrans" cxnId="{5CF20308-B5D6-4A48-8BD3-CA7C7D5987A9}">
      <dgm:prSet/>
      <dgm:spPr/>
      <dgm:t>
        <a:bodyPr/>
        <a:lstStyle/>
        <a:p>
          <a:endParaRPr lang="fr-FR"/>
        </a:p>
      </dgm:t>
    </dgm:pt>
    <dgm:pt modelId="{510DF940-BC2B-4A0B-8829-8B9861711718}" type="sibTrans" cxnId="{5CF20308-B5D6-4A48-8BD3-CA7C7D5987A9}">
      <dgm:prSet/>
      <dgm:spPr/>
      <dgm:t>
        <a:bodyPr/>
        <a:lstStyle/>
        <a:p>
          <a:endParaRPr lang="fr-FR"/>
        </a:p>
      </dgm:t>
    </dgm:pt>
    <dgm:pt modelId="{9211C8C5-041D-4144-9811-02F33DE696FE}">
      <dgm:prSet phldrT="[Texte]" custT="1"/>
      <dgm:spPr>
        <a:solidFill>
          <a:schemeClr val="accent1">
            <a:lumMod val="40000"/>
            <a:lumOff val="60000"/>
          </a:schemeClr>
        </a:solidFill>
      </dgm:spPr>
      <dgm:t>
        <a:bodyPr/>
        <a:lstStyle/>
        <a:p>
          <a:pPr marL="0" indent="0" algn="ctr"/>
          <a:r>
            <a:rPr lang="fr-FR" sz="4000" dirty="0" smtClean="0"/>
            <a:t>IMP</a:t>
          </a:r>
        </a:p>
        <a:p>
          <a:pPr marL="0" indent="0" algn="ctr"/>
          <a:r>
            <a:rPr lang="fr-FR" sz="2300" dirty="0" smtClean="0"/>
            <a:t>Instituts Médico-Pédagogiques</a:t>
          </a:r>
        </a:p>
        <a:p>
          <a:pPr marL="0" indent="0" algn="ctr"/>
          <a:r>
            <a:rPr lang="fr-FR" sz="2300" dirty="0" smtClean="0"/>
            <a:t>6 – 14 ans</a:t>
          </a:r>
          <a:endParaRPr lang="fr-FR" sz="2300" dirty="0"/>
        </a:p>
      </dgm:t>
    </dgm:pt>
    <dgm:pt modelId="{D857674F-4083-4F6E-A3BC-BBDC53C0C635}" type="parTrans" cxnId="{F75CD899-6355-42F1-ADA7-6F5F8D876362}">
      <dgm:prSet/>
      <dgm:spPr/>
      <dgm:t>
        <a:bodyPr/>
        <a:lstStyle/>
        <a:p>
          <a:endParaRPr lang="fr-FR"/>
        </a:p>
      </dgm:t>
    </dgm:pt>
    <dgm:pt modelId="{665F494E-AC4A-42C4-9D84-96CC291698BE}" type="sibTrans" cxnId="{F75CD899-6355-42F1-ADA7-6F5F8D876362}">
      <dgm:prSet/>
      <dgm:spPr/>
      <dgm:t>
        <a:bodyPr/>
        <a:lstStyle/>
        <a:p>
          <a:endParaRPr lang="fr-FR"/>
        </a:p>
      </dgm:t>
    </dgm:pt>
    <dgm:pt modelId="{D454A89F-768E-40C4-A39E-00E629A9CB7B}" type="pres">
      <dgm:prSet presAssocID="{3E897CEC-1CD2-4C0F-BA8A-B543BB04C1D0}" presName="compositeShape" presStyleCnt="0">
        <dgm:presLayoutVars>
          <dgm:chMax val="7"/>
          <dgm:dir/>
          <dgm:resizeHandles val="exact"/>
        </dgm:presLayoutVars>
      </dgm:prSet>
      <dgm:spPr/>
      <dgm:t>
        <a:bodyPr/>
        <a:lstStyle/>
        <a:p>
          <a:endParaRPr lang="fr-FR"/>
        </a:p>
      </dgm:t>
    </dgm:pt>
    <dgm:pt modelId="{BE6A138F-1EA2-4ED6-81DE-6345CC15B822}" type="pres">
      <dgm:prSet presAssocID="{3E897CEC-1CD2-4C0F-BA8A-B543BB04C1D0}" presName="wedge1" presStyleLbl="node1" presStyleIdx="0" presStyleCnt="2" custScaleX="172948" custScaleY="168729" custLinFactNeighborX="-13509" custLinFactNeighborY="2119"/>
      <dgm:spPr/>
      <dgm:t>
        <a:bodyPr/>
        <a:lstStyle/>
        <a:p>
          <a:endParaRPr lang="fr-FR"/>
        </a:p>
      </dgm:t>
    </dgm:pt>
    <dgm:pt modelId="{78F2899C-8809-45A7-B295-8A77DA1D3DDA}" type="pres">
      <dgm:prSet presAssocID="{3E897CEC-1CD2-4C0F-BA8A-B543BB04C1D0}" presName="wedge1Tx" presStyleLbl="node1" presStyleIdx="0" presStyleCnt="2">
        <dgm:presLayoutVars>
          <dgm:chMax val="0"/>
          <dgm:chPref val="0"/>
          <dgm:bulletEnabled val="1"/>
        </dgm:presLayoutVars>
      </dgm:prSet>
      <dgm:spPr/>
      <dgm:t>
        <a:bodyPr/>
        <a:lstStyle/>
        <a:p>
          <a:endParaRPr lang="fr-FR"/>
        </a:p>
      </dgm:t>
    </dgm:pt>
    <dgm:pt modelId="{FE9B4497-B3D1-433B-98C8-EE2061666B10}" type="pres">
      <dgm:prSet presAssocID="{3E897CEC-1CD2-4C0F-BA8A-B543BB04C1D0}" presName="wedge2" presStyleLbl="node1" presStyleIdx="1" presStyleCnt="2" custScaleX="168729" custScaleY="168729" custLinFactNeighborX="-17438" custLinFactNeighborY="2119"/>
      <dgm:spPr/>
      <dgm:t>
        <a:bodyPr/>
        <a:lstStyle/>
        <a:p>
          <a:endParaRPr lang="fr-FR"/>
        </a:p>
      </dgm:t>
    </dgm:pt>
    <dgm:pt modelId="{D520730F-8A0B-4184-A63B-DCB213DB1E91}" type="pres">
      <dgm:prSet presAssocID="{3E897CEC-1CD2-4C0F-BA8A-B543BB04C1D0}" presName="wedge2Tx" presStyleLbl="node1" presStyleIdx="1" presStyleCnt="2">
        <dgm:presLayoutVars>
          <dgm:chMax val="0"/>
          <dgm:chPref val="0"/>
          <dgm:bulletEnabled val="1"/>
        </dgm:presLayoutVars>
      </dgm:prSet>
      <dgm:spPr/>
      <dgm:t>
        <a:bodyPr/>
        <a:lstStyle/>
        <a:p>
          <a:endParaRPr lang="fr-FR"/>
        </a:p>
      </dgm:t>
    </dgm:pt>
  </dgm:ptLst>
  <dgm:cxnLst>
    <dgm:cxn modelId="{958DF237-98B3-423E-9B5F-13377DA0CFD5}" type="presOf" srcId="{DA9C8018-555F-403F-A4AF-6874DEF0D585}" destId="{BE6A138F-1EA2-4ED6-81DE-6345CC15B822}" srcOrd="0" destOrd="0" presId="urn:microsoft.com/office/officeart/2005/8/layout/chart3"/>
    <dgm:cxn modelId="{DC929887-9B7C-42BE-8A87-05C67D93E66F}" type="presOf" srcId="{9211C8C5-041D-4144-9811-02F33DE696FE}" destId="{FE9B4497-B3D1-433B-98C8-EE2061666B10}" srcOrd="0" destOrd="0" presId="urn:microsoft.com/office/officeart/2005/8/layout/chart3"/>
    <dgm:cxn modelId="{E041C299-F037-4CD2-B907-59C83B73091B}" type="presOf" srcId="{9211C8C5-041D-4144-9811-02F33DE696FE}" destId="{D520730F-8A0B-4184-A63B-DCB213DB1E91}" srcOrd="1" destOrd="0" presId="urn:microsoft.com/office/officeart/2005/8/layout/chart3"/>
    <dgm:cxn modelId="{56B68AA5-F771-4C03-A116-5AAE9D575DA5}" type="presOf" srcId="{3E897CEC-1CD2-4C0F-BA8A-B543BB04C1D0}" destId="{D454A89F-768E-40C4-A39E-00E629A9CB7B}" srcOrd="0" destOrd="0" presId="urn:microsoft.com/office/officeart/2005/8/layout/chart3"/>
    <dgm:cxn modelId="{5CF20308-B5D6-4A48-8BD3-CA7C7D5987A9}" srcId="{3E897CEC-1CD2-4C0F-BA8A-B543BB04C1D0}" destId="{DA9C8018-555F-403F-A4AF-6874DEF0D585}" srcOrd="0" destOrd="0" parTransId="{58BDFDF7-7F04-4E94-983D-05872CAD3556}" sibTransId="{510DF940-BC2B-4A0B-8829-8B9861711718}"/>
    <dgm:cxn modelId="{A94D0940-E50C-4851-80F8-D4F8188B1A1C}" type="presOf" srcId="{DA9C8018-555F-403F-A4AF-6874DEF0D585}" destId="{78F2899C-8809-45A7-B295-8A77DA1D3DDA}" srcOrd="1" destOrd="0" presId="urn:microsoft.com/office/officeart/2005/8/layout/chart3"/>
    <dgm:cxn modelId="{F75CD899-6355-42F1-ADA7-6F5F8D876362}" srcId="{3E897CEC-1CD2-4C0F-BA8A-B543BB04C1D0}" destId="{9211C8C5-041D-4144-9811-02F33DE696FE}" srcOrd="1" destOrd="0" parTransId="{D857674F-4083-4F6E-A3BC-BBDC53C0C635}" sibTransId="{665F494E-AC4A-42C4-9D84-96CC291698BE}"/>
    <dgm:cxn modelId="{85036F91-3D19-44D9-B51F-1B5F2E9CC58D}" type="presParOf" srcId="{D454A89F-768E-40C4-A39E-00E629A9CB7B}" destId="{BE6A138F-1EA2-4ED6-81DE-6345CC15B822}" srcOrd="0" destOrd="0" presId="urn:microsoft.com/office/officeart/2005/8/layout/chart3"/>
    <dgm:cxn modelId="{DDD8724F-AFC3-4791-9116-1AC621726206}" type="presParOf" srcId="{D454A89F-768E-40C4-A39E-00E629A9CB7B}" destId="{78F2899C-8809-45A7-B295-8A77DA1D3DDA}" srcOrd="1" destOrd="0" presId="urn:microsoft.com/office/officeart/2005/8/layout/chart3"/>
    <dgm:cxn modelId="{B7A4F895-8E09-4A49-B3A2-2F6925C3D614}" type="presParOf" srcId="{D454A89F-768E-40C4-A39E-00E629A9CB7B}" destId="{FE9B4497-B3D1-433B-98C8-EE2061666B10}" srcOrd="2" destOrd="0" presId="urn:microsoft.com/office/officeart/2005/8/layout/chart3"/>
    <dgm:cxn modelId="{E67EB63C-C2E7-4F07-B5C6-1DCF0D4725C8}" type="presParOf" srcId="{D454A89F-768E-40C4-A39E-00E629A9CB7B}" destId="{D520730F-8A0B-4184-A63B-DCB213DB1E91}" srcOrd="3"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0E8CBB-ECD6-4D9A-8E40-7741DBB4A4EF}" type="doc">
      <dgm:prSet loTypeId="urn:microsoft.com/office/officeart/2005/8/layout/rings+Icon" loCatId="officeonline" qsTypeId="urn:microsoft.com/office/officeart/2005/8/quickstyle/simple1#2" qsCatId="simple" csTypeId="urn:microsoft.com/office/officeart/2005/8/colors/colorful1" csCatId="colorful" phldr="1"/>
      <dgm:spPr/>
    </dgm:pt>
    <dgm:pt modelId="{BD2ABF8A-63E3-43AC-8F57-6FF6589E9948}">
      <dgm:prSet phldrT="[Texte]" custT="1"/>
      <dgm:spPr/>
      <dgm:t>
        <a:bodyPr/>
        <a:lstStyle/>
        <a:p>
          <a:pPr algn="l"/>
          <a:r>
            <a:rPr lang="fr-FR" sz="1600" dirty="0" smtClean="0"/>
            <a:t>EDUCATIF</a:t>
          </a:r>
          <a:endParaRPr lang="fr-FR" sz="1600" dirty="0"/>
        </a:p>
      </dgm:t>
    </dgm:pt>
    <dgm:pt modelId="{5B7FD47D-0039-4551-8128-C9980CC5DA11}" type="parTrans" cxnId="{2B695DFF-DE6F-45EB-AF2F-BB928FC71B25}">
      <dgm:prSet/>
      <dgm:spPr/>
      <dgm:t>
        <a:bodyPr/>
        <a:lstStyle/>
        <a:p>
          <a:endParaRPr lang="fr-FR"/>
        </a:p>
      </dgm:t>
    </dgm:pt>
    <dgm:pt modelId="{C854397A-4BDB-427C-A7F5-4F0B027B3FFA}" type="sibTrans" cxnId="{2B695DFF-DE6F-45EB-AF2F-BB928FC71B25}">
      <dgm:prSet/>
      <dgm:spPr/>
      <dgm:t>
        <a:bodyPr/>
        <a:lstStyle/>
        <a:p>
          <a:endParaRPr lang="fr-FR"/>
        </a:p>
      </dgm:t>
    </dgm:pt>
    <dgm:pt modelId="{2A017B19-FE37-4FBD-961C-BF4CE81A06A6}">
      <dgm:prSet phldrT="[Texte]" custT="1"/>
      <dgm:spPr/>
      <dgm:t>
        <a:bodyPr/>
        <a:lstStyle/>
        <a:p>
          <a:pPr algn="r"/>
          <a:r>
            <a:rPr lang="fr-FR" sz="1600" dirty="0" smtClean="0"/>
            <a:t>PEDAGOGIQUE</a:t>
          </a:r>
          <a:endParaRPr lang="fr-FR" sz="1600" dirty="0"/>
        </a:p>
      </dgm:t>
    </dgm:pt>
    <dgm:pt modelId="{17A63803-2B48-441D-922B-A7CD6526061D}" type="parTrans" cxnId="{E056BA0F-0C76-41DD-8D59-55E7014F0BDE}">
      <dgm:prSet/>
      <dgm:spPr/>
      <dgm:t>
        <a:bodyPr/>
        <a:lstStyle/>
        <a:p>
          <a:endParaRPr lang="fr-FR"/>
        </a:p>
      </dgm:t>
    </dgm:pt>
    <dgm:pt modelId="{AABA2DCF-5989-481E-A08A-B1D51154D7DD}" type="sibTrans" cxnId="{E056BA0F-0C76-41DD-8D59-55E7014F0BDE}">
      <dgm:prSet/>
      <dgm:spPr/>
      <dgm:t>
        <a:bodyPr/>
        <a:lstStyle/>
        <a:p>
          <a:endParaRPr lang="fr-FR"/>
        </a:p>
      </dgm:t>
    </dgm:pt>
    <dgm:pt modelId="{75CEAF30-90D2-46D9-9984-C2FA70A7A5EE}">
      <dgm:prSet phldrT="[Texte]" custT="1"/>
      <dgm:spPr/>
      <dgm:t>
        <a:bodyPr/>
        <a:lstStyle/>
        <a:p>
          <a:r>
            <a:rPr lang="fr-FR" sz="1600" dirty="0" smtClean="0"/>
            <a:t>THERAPEUTIQUE</a:t>
          </a:r>
          <a:endParaRPr lang="fr-FR" sz="1600" dirty="0"/>
        </a:p>
      </dgm:t>
    </dgm:pt>
    <dgm:pt modelId="{FC40F508-4ACA-4361-A918-91F8F6D03B72}" type="parTrans" cxnId="{133989A2-A942-454D-9D9F-7260CBECB7CF}">
      <dgm:prSet/>
      <dgm:spPr/>
      <dgm:t>
        <a:bodyPr/>
        <a:lstStyle/>
        <a:p>
          <a:endParaRPr lang="fr-FR"/>
        </a:p>
      </dgm:t>
    </dgm:pt>
    <dgm:pt modelId="{2F5AA05E-D476-4857-90C9-6D22CC2D2BC5}" type="sibTrans" cxnId="{133989A2-A942-454D-9D9F-7260CBECB7CF}">
      <dgm:prSet/>
      <dgm:spPr/>
      <dgm:t>
        <a:bodyPr/>
        <a:lstStyle/>
        <a:p>
          <a:endParaRPr lang="fr-FR"/>
        </a:p>
      </dgm:t>
    </dgm:pt>
    <dgm:pt modelId="{C0232074-5B4A-48AF-A5F3-34BAE18BBBAE}" type="pres">
      <dgm:prSet presAssocID="{060E8CBB-ECD6-4D9A-8E40-7741DBB4A4EF}" presName="Name0" presStyleCnt="0">
        <dgm:presLayoutVars>
          <dgm:chMax val="7"/>
          <dgm:dir/>
          <dgm:resizeHandles val="exact"/>
        </dgm:presLayoutVars>
      </dgm:prSet>
      <dgm:spPr/>
    </dgm:pt>
    <dgm:pt modelId="{1BE7C162-37CF-4E73-845F-3C46A41C5037}" type="pres">
      <dgm:prSet presAssocID="{060E8CBB-ECD6-4D9A-8E40-7741DBB4A4EF}" presName="ellipse1" presStyleLbl="vennNode1" presStyleIdx="0" presStyleCnt="3" custLinFactNeighborX="16803" custLinFactNeighborY="8855">
        <dgm:presLayoutVars>
          <dgm:bulletEnabled val="1"/>
        </dgm:presLayoutVars>
      </dgm:prSet>
      <dgm:spPr/>
      <dgm:t>
        <a:bodyPr/>
        <a:lstStyle/>
        <a:p>
          <a:endParaRPr lang="fr-FR"/>
        </a:p>
      </dgm:t>
    </dgm:pt>
    <dgm:pt modelId="{9B4B5696-CF61-45D9-9173-3609B53F18DE}" type="pres">
      <dgm:prSet presAssocID="{060E8CBB-ECD6-4D9A-8E40-7741DBB4A4EF}" presName="ellipse2" presStyleLbl="vennNode1" presStyleIdx="1" presStyleCnt="3" custLinFactNeighborX="-355" custLinFactNeighborY="1636">
        <dgm:presLayoutVars>
          <dgm:bulletEnabled val="1"/>
        </dgm:presLayoutVars>
      </dgm:prSet>
      <dgm:spPr/>
      <dgm:t>
        <a:bodyPr/>
        <a:lstStyle/>
        <a:p>
          <a:endParaRPr lang="fr-FR"/>
        </a:p>
      </dgm:t>
    </dgm:pt>
    <dgm:pt modelId="{C6B64129-FFDA-4B58-BCA3-54518A9B2234}" type="pres">
      <dgm:prSet presAssocID="{060E8CBB-ECD6-4D9A-8E40-7741DBB4A4EF}" presName="ellipse3" presStyleLbl="vennNode1" presStyleIdx="2" presStyleCnt="3" custLinFactNeighborX="-22028" custLinFactNeighborY="8855">
        <dgm:presLayoutVars>
          <dgm:bulletEnabled val="1"/>
        </dgm:presLayoutVars>
      </dgm:prSet>
      <dgm:spPr/>
      <dgm:t>
        <a:bodyPr/>
        <a:lstStyle/>
        <a:p>
          <a:endParaRPr lang="fr-FR"/>
        </a:p>
      </dgm:t>
    </dgm:pt>
  </dgm:ptLst>
  <dgm:cxnLst>
    <dgm:cxn modelId="{F29D0051-0E74-40F2-82CC-D3FC72B0E753}" type="presOf" srcId="{BD2ABF8A-63E3-43AC-8F57-6FF6589E9948}" destId="{1BE7C162-37CF-4E73-845F-3C46A41C5037}" srcOrd="0" destOrd="0" presId="urn:microsoft.com/office/officeart/2005/8/layout/rings+Icon"/>
    <dgm:cxn modelId="{458EF202-C3C6-4D29-9D84-2795CBC3BBAF}" type="presOf" srcId="{2A017B19-FE37-4FBD-961C-BF4CE81A06A6}" destId="{C6B64129-FFDA-4B58-BCA3-54518A9B2234}" srcOrd="0" destOrd="0" presId="urn:microsoft.com/office/officeart/2005/8/layout/rings+Icon"/>
    <dgm:cxn modelId="{CD5B5EB6-2AD3-40B4-8989-6D2919723E0A}" type="presOf" srcId="{060E8CBB-ECD6-4D9A-8E40-7741DBB4A4EF}" destId="{C0232074-5B4A-48AF-A5F3-34BAE18BBBAE}" srcOrd="0" destOrd="0" presId="urn:microsoft.com/office/officeart/2005/8/layout/rings+Icon"/>
    <dgm:cxn modelId="{E056BA0F-0C76-41DD-8D59-55E7014F0BDE}" srcId="{060E8CBB-ECD6-4D9A-8E40-7741DBB4A4EF}" destId="{2A017B19-FE37-4FBD-961C-BF4CE81A06A6}" srcOrd="2" destOrd="0" parTransId="{17A63803-2B48-441D-922B-A7CD6526061D}" sibTransId="{AABA2DCF-5989-481E-A08A-B1D51154D7DD}"/>
    <dgm:cxn modelId="{133989A2-A942-454D-9D9F-7260CBECB7CF}" srcId="{060E8CBB-ECD6-4D9A-8E40-7741DBB4A4EF}" destId="{75CEAF30-90D2-46D9-9984-C2FA70A7A5EE}" srcOrd="1" destOrd="0" parTransId="{FC40F508-4ACA-4361-A918-91F8F6D03B72}" sibTransId="{2F5AA05E-D476-4857-90C9-6D22CC2D2BC5}"/>
    <dgm:cxn modelId="{AAB8F0C9-6EC5-41ED-B8F5-1922208CC626}" type="presOf" srcId="{75CEAF30-90D2-46D9-9984-C2FA70A7A5EE}" destId="{9B4B5696-CF61-45D9-9173-3609B53F18DE}" srcOrd="0" destOrd="0" presId="urn:microsoft.com/office/officeart/2005/8/layout/rings+Icon"/>
    <dgm:cxn modelId="{2B695DFF-DE6F-45EB-AF2F-BB928FC71B25}" srcId="{060E8CBB-ECD6-4D9A-8E40-7741DBB4A4EF}" destId="{BD2ABF8A-63E3-43AC-8F57-6FF6589E9948}" srcOrd="0" destOrd="0" parTransId="{5B7FD47D-0039-4551-8128-C9980CC5DA11}" sibTransId="{C854397A-4BDB-427C-A7F5-4F0B027B3FFA}"/>
    <dgm:cxn modelId="{F308B345-092F-474F-AB1A-B0C8C86DE84F}" type="presParOf" srcId="{C0232074-5B4A-48AF-A5F3-34BAE18BBBAE}" destId="{1BE7C162-37CF-4E73-845F-3C46A41C5037}" srcOrd="0" destOrd="0" presId="urn:microsoft.com/office/officeart/2005/8/layout/rings+Icon"/>
    <dgm:cxn modelId="{821AE984-7396-458E-BF2F-7E2CBDC712A8}" type="presParOf" srcId="{C0232074-5B4A-48AF-A5F3-34BAE18BBBAE}" destId="{9B4B5696-CF61-45D9-9173-3609B53F18DE}" srcOrd="1" destOrd="0" presId="urn:microsoft.com/office/officeart/2005/8/layout/rings+Icon"/>
    <dgm:cxn modelId="{73997F94-35C4-44E6-B7FD-61C0563954B8}" type="presParOf" srcId="{C0232074-5B4A-48AF-A5F3-34BAE18BBBAE}" destId="{C6B64129-FFDA-4B58-BCA3-54518A9B2234}" srcOrd="2" destOrd="0" presId="urn:microsoft.com/office/officeart/2005/8/layout/rings+Icon"/>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Cercles interconnectés"/>
  <dgm:desc val="Permet de représenter des relations de chevauchement, des concepts ou des idées interconnectées. Les sept premières lignes de texte Niveau 1 correspondent à une forme circulaire. Le texte non utilisé n'apparaît pas mais reste disponible si vous changez de disposition.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12801F5-6325-45F3-8A03-F2B87BDC5F7D}" type="datetimeFigureOut">
              <a:rPr lang="fr-FR"/>
              <a:pPr>
                <a:defRPr/>
              </a:pPr>
              <a:t>01/12/2016</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04D23B4-14FE-46CF-8488-0432AE2CE186}" type="slidenum">
              <a:rPr lang="fr-FR"/>
              <a:pPr>
                <a:defRPr/>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4328320-E2E4-4506-9C53-5CB48FEB0B6F}" type="datetimeFigureOut">
              <a:rPr lang="fr-FR"/>
              <a:pPr>
                <a:defRPr/>
              </a:pPr>
              <a:t>01/12/2016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28F118B-7871-4D30-8EB4-B4D1EA57EAB1}" type="slidenum">
              <a:rPr lang="fr-FR"/>
              <a:pPr>
                <a:defRP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84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087B0A-BCF1-49ED-933C-F74A4FC2C606}" type="slidenum">
              <a:rPr lang="fr-FR">
                <a:cs typeface="Arial" charset="0"/>
              </a:rPr>
              <a:pPr fontAlgn="base">
                <a:spcBef>
                  <a:spcPct val="0"/>
                </a:spcBef>
                <a:spcAft>
                  <a:spcPct val="0"/>
                </a:spcAft>
              </a:pPr>
              <a:t>1</a:t>
            </a:fld>
            <a:endParaRPr lang="fr-FR">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40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40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52065A-8BC3-485D-A2DD-EFE3516DA3D3}" type="slidenum">
              <a:rPr lang="fr-FR">
                <a:cs typeface="Arial" charset="0"/>
              </a:rPr>
              <a:pPr fontAlgn="base">
                <a:spcBef>
                  <a:spcPct val="0"/>
                </a:spcBef>
                <a:spcAft>
                  <a:spcPct val="0"/>
                </a:spcAft>
              </a:pPr>
              <a:t>17</a:t>
            </a:fld>
            <a:endParaRPr lang="fr-FR">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60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608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0C5CF2-71D3-4FA4-8806-D576ED3D8264}" type="slidenum">
              <a:rPr lang="fr-FR">
                <a:cs typeface="Arial" charset="0"/>
              </a:rPr>
              <a:pPr fontAlgn="base">
                <a:spcBef>
                  <a:spcPct val="0"/>
                </a:spcBef>
                <a:spcAft>
                  <a:spcPct val="0"/>
                </a:spcAft>
              </a:pPr>
              <a:t>18</a:t>
            </a:fld>
            <a:endParaRPr lang="fr-FR">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04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048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6BD288-175F-4C0B-B217-7B004D017F1F}" type="slidenum">
              <a:rPr lang="fr-FR">
                <a:cs typeface="Arial" charset="0"/>
              </a:rPr>
              <a:pPr fontAlgn="base">
                <a:spcBef>
                  <a:spcPct val="0"/>
                </a:spcBef>
                <a:spcAft>
                  <a:spcPct val="0"/>
                </a:spcAft>
              </a:pPr>
              <a:t>2</a:t>
            </a:fld>
            <a:endParaRPr lang="fr-FR">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457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86F586-8329-4383-A162-1DA1152F440F}" type="slidenum">
              <a:rPr lang="fr-FR">
                <a:cs typeface="Arial" charset="0"/>
              </a:rPr>
              <a:pPr fontAlgn="base">
                <a:spcBef>
                  <a:spcPct val="0"/>
                </a:spcBef>
                <a:spcAft>
                  <a:spcPct val="0"/>
                </a:spcAft>
              </a:pPr>
              <a:t>5</a:t>
            </a:fld>
            <a:endParaRPr lang="fr-FR">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5" name="Shape 523"/>
          <p:cNvSpPr>
            <a:spLocks noGrp="1" noRot="1" noChangeAspect="1"/>
          </p:cNvSpPr>
          <p:nvPr>
            <p:ph type="sldImg" idx="2"/>
          </p:nvPr>
        </p:nvSpPr>
        <p:spPr bwMode="auto">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cap="flat">
            <a:solidFill>
              <a:srgbClr val="000000"/>
            </a:solidFill>
            <a:round/>
            <a:headEnd type="none" w="med" len="med"/>
            <a:tailEnd type="none" w="med" len="med"/>
          </a:ln>
        </p:spPr>
      </p:sp>
      <p:sp>
        <p:nvSpPr>
          <p:cNvPr id="26626" name="Shape 524"/>
          <p:cNvSpPr txBox="1">
            <a:spLocks noGrp="1"/>
          </p:cNvSpPr>
          <p:nvPr>
            <p:ph type="body" idx="1"/>
          </p:nvPr>
        </p:nvSpPr>
        <p:spPr bwMode="auto">
          <a:noFill/>
        </p:spPr>
        <p:txBody>
          <a:bodyPr wrap="square" lIns="91425" tIns="91425" rIns="91425" bIns="91425" numCol="1" anchor="t" anchorCtr="0" compatLnSpc="1">
            <a:prstTxWarp prst="textNoShape">
              <a:avLst/>
            </a:prstTxWarp>
          </a:bodyPr>
          <a:lstStyle/>
          <a:p>
            <a:pPr>
              <a:spcBef>
                <a:spcPct val="0"/>
              </a:spcBef>
            </a:pPr>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17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174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5AC02D-FAA9-4E78-A99B-F80F931C5175}" type="slidenum">
              <a:rPr lang="fr-FR">
                <a:cs typeface="Arial" charset="0"/>
              </a:rPr>
              <a:pPr fontAlgn="base">
                <a:spcBef>
                  <a:spcPct val="0"/>
                </a:spcBef>
                <a:spcAft>
                  <a:spcPct val="0"/>
                </a:spcAft>
              </a:pPr>
              <a:t>10</a:t>
            </a:fld>
            <a:endParaRPr lang="fr-FR">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584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584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368BC6-7FE6-45D1-BE70-88D12E2C73F1}" type="slidenum">
              <a:rPr lang="fr-FR">
                <a:cs typeface="Arial" charset="0"/>
              </a:rPr>
              <a:pPr fontAlgn="base">
                <a:spcBef>
                  <a:spcPct val="0"/>
                </a:spcBef>
                <a:spcAft>
                  <a:spcPct val="0"/>
                </a:spcAft>
              </a:pPr>
              <a:t>13</a:t>
            </a:fld>
            <a:endParaRPr lang="fr-FR">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789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789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F0307E-1E44-4DFC-9282-0A6109B00684}" type="slidenum">
              <a:rPr lang="fr-FR">
                <a:cs typeface="Arial" charset="0"/>
              </a:rPr>
              <a:pPr fontAlgn="base">
                <a:spcBef>
                  <a:spcPct val="0"/>
                </a:spcBef>
                <a:spcAft>
                  <a:spcPct val="0"/>
                </a:spcAft>
              </a:pPr>
              <a:t>14</a:t>
            </a:fld>
            <a:endParaRPr lang="fr-FR">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993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993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6560E2-2671-42EF-9967-3FF776AA0651}" type="slidenum">
              <a:rPr lang="fr-FR">
                <a:cs typeface="Arial" charset="0"/>
              </a:rPr>
              <a:pPr fontAlgn="base">
                <a:spcBef>
                  <a:spcPct val="0"/>
                </a:spcBef>
                <a:spcAft>
                  <a:spcPct val="0"/>
                </a:spcAft>
              </a:pPr>
              <a:t>15</a:t>
            </a:fld>
            <a:endParaRPr lang="fr-FR">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19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FEE09E-3C1C-4DC3-B90A-5E22272E0E69}" type="slidenum">
              <a:rPr lang="fr-FR">
                <a:cs typeface="Arial" charset="0"/>
              </a:rPr>
              <a:pPr fontAlgn="base">
                <a:spcBef>
                  <a:spcPct val="0"/>
                </a:spcBef>
                <a:spcAft>
                  <a:spcPct val="0"/>
                </a:spcAft>
              </a:pPr>
              <a:t>16</a:t>
            </a:fld>
            <a:endParaRPr lang="fr-F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necteur droit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Connecteur droit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Connecteur droit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Connecteur droit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Ellipse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Ellipse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Ellipse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Ellipse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2286000" y="3124200"/>
            <a:ext cx="6172200" cy="1894362"/>
          </a:xfrm>
        </p:spPr>
        <p:txBody>
          <a:bodyPr/>
          <a:lstStyle>
            <a:lvl1pPr>
              <a:defRPr b="1"/>
            </a:lvl1pPr>
          </a:lstStyle>
          <a:p>
            <a:r>
              <a:rPr lang="fr-FR" smtClean="0"/>
              <a:t>Modifiez le style du titre</a:t>
            </a:r>
            <a:endParaRPr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22" name="Espace réservé de la date 27"/>
          <p:cNvSpPr>
            <a:spLocks noGrp="1"/>
          </p:cNvSpPr>
          <p:nvPr>
            <p:ph type="dt" sz="half" idx="10"/>
          </p:nvPr>
        </p:nvSpPr>
        <p:spPr bwMode="auto">
          <a:xfrm rot="5400000">
            <a:off x="7764463" y="1174750"/>
            <a:ext cx="2286000" cy="381000"/>
          </a:xfrm>
        </p:spPr>
        <p:txBody>
          <a:bodyPr/>
          <a:lstStyle>
            <a:lvl1pPr>
              <a:defRPr/>
            </a:lvl1pPr>
          </a:lstStyle>
          <a:p>
            <a:pPr>
              <a:defRPr/>
            </a:pPr>
            <a:fld id="{CAC84D2A-A65D-4960-83AA-E5389322BCBD}" type="datetime1">
              <a:rPr lang="fr-FR"/>
              <a:pPr>
                <a:defRPr/>
              </a:pPr>
              <a:t>01/12/2016</a:t>
            </a:fld>
            <a:endParaRPr lang="fr-FR"/>
          </a:p>
        </p:txBody>
      </p:sp>
      <p:sp>
        <p:nvSpPr>
          <p:cNvPr id="23" name="Espace réservé du pied de page 16"/>
          <p:cNvSpPr>
            <a:spLocks noGrp="1"/>
          </p:cNvSpPr>
          <p:nvPr>
            <p:ph type="ftr" sz="quarter" idx="11"/>
          </p:nvPr>
        </p:nvSpPr>
        <p:spPr bwMode="auto">
          <a:xfrm rot="5400000">
            <a:off x="7077076" y="4181475"/>
            <a:ext cx="3657600" cy="384175"/>
          </a:xfrm>
        </p:spPr>
        <p:txBody>
          <a:bodyPr/>
          <a:lstStyle>
            <a:lvl1pPr>
              <a:defRPr/>
            </a:lvl1pPr>
          </a:lstStyle>
          <a:p>
            <a:pPr>
              <a:defRPr/>
            </a:pPr>
            <a:r>
              <a:rPr lang="fr-FR"/>
              <a:t>SIBON Benoît - CPC ASH 25</a:t>
            </a:r>
          </a:p>
        </p:txBody>
      </p:sp>
      <p:sp>
        <p:nvSpPr>
          <p:cNvPr id="24" name="Espace réservé du numéro de diapositive 28"/>
          <p:cNvSpPr>
            <a:spLocks noGrp="1"/>
          </p:cNvSpPr>
          <p:nvPr>
            <p:ph type="sldNum" sz="quarter" idx="12"/>
          </p:nvPr>
        </p:nvSpPr>
        <p:spPr bwMode="auto">
          <a:xfrm>
            <a:off x="1325563" y="4929188"/>
            <a:ext cx="609600" cy="517525"/>
          </a:xfrm>
        </p:spPr>
        <p:txBody>
          <a:bodyPr/>
          <a:lstStyle>
            <a:lvl1pPr>
              <a:defRPr/>
            </a:lvl1pPr>
          </a:lstStyle>
          <a:p>
            <a:pPr>
              <a:defRPr/>
            </a:pPr>
            <a:fld id="{50B6341E-D855-44C4-A846-415FFE11ECEF}"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FE81DFAB-46C8-4B67-8230-0BB1C5EDF18B}" type="datetime1">
              <a:rPr lang="fr-FR"/>
              <a:pPr>
                <a:defRPr/>
              </a:pPr>
              <a:t>01/12/2016</a:t>
            </a:fld>
            <a:endParaRPr lang="fr-FR"/>
          </a:p>
        </p:txBody>
      </p:sp>
      <p:sp>
        <p:nvSpPr>
          <p:cNvPr id="5" name="Espace réservé du pied de page 2"/>
          <p:cNvSpPr>
            <a:spLocks noGrp="1"/>
          </p:cNvSpPr>
          <p:nvPr>
            <p:ph type="ftr" sz="quarter" idx="11"/>
          </p:nvPr>
        </p:nvSpPr>
        <p:spPr/>
        <p:txBody>
          <a:bodyPr/>
          <a:lstStyle>
            <a:lvl1pPr>
              <a:defRPr/>
            </a:lvl1pPr>
          </a:lstStyle>
          <a:p>
            <a:pPr>
              <a:defRPr/>
            </a:pPr>
            <a:r>
              <a:rPr lang="fr-FR"/>
              <a:t>SIBON Benoît - CPC ASH 25</a:t>
            </a:r>
          </a:p>
        </p:txBody>
      </p:sp>
      <p:sp>
        <p:nvSpPr>
          <p:cNvPr id="6" name="Espace réservé du numéro de diapositive 22"/>
          <p:cNvSpPr>
            <a:spLocks noGrp="1"/>
          </p:cNvSpPr>
          <p:nvPr>
            <p:ph type="sldNum" sz="quarter" idx="12"/>
          </p:nvPr>
        </p:nvSpPr>
        <p:spPr/>
        <p:txBody>
          <a:bodyPr/>
          <a:lstStyle>
            <a:lvl1pPr>
              <a:defRPr/>
            </a:lvl1pPr>
          </a:lstStyle>
          <a:p>
            <a:pPr>
              <a:defRPr/>
            </a:pPr>
            <a:fld id="{19495EA2-7702-484F-9778-50684AAD4407}" type="slidenum">
              <a:rPr lang="fr-FR"/>
              <a:pPr>
                <a:defRPr/>
              </a:pPr>
              <a:t>‹N°›</a:t>
            </a:fld>
            <a:endParaRPr lang="fr-FR"/>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85C0C534-AAA7-4731-A8BC-EF873C9DDEB1}" type="datetime1">
              <a:rPr lang="fr-FR"/>
              <a:pPr>
                <a:defRPr/>
              </a:pPr>
              <a:t>01/12/2016</a:t>
            </a:fld>
            <a:endParaRPr lang="fr-FR"/>
          </a:p>
        </p:txBody>
      </p:sp>
      <p:sp>
        <p:nvSpPr>
          <p:cNvPr id="5" name="Espace réservé du pied de page 2"/>
          <p:cNvSpPr>
            <a:spLocks noGrp="1"/>
          </p:cNvSpPr>
          <p:nvPr>
            <p:ph type="ftr" sz="quarter" idx="11"/>
          </p:nvPr>
        </p:nvSpPr>
        <p:spPr/>
        <p:txBody>
          <a:bodyPr/>
          <a:lstStyle>
            <a:lvl1pPr>
              <a:defRPr/>
            </a:lvl1pPr>
          </a:lstStyle>
          <a:p>
            <a:pPr>
              <a:defRPr/>
            </a:pPr>
            <a:r>
              <a:rPr lang="fr-FR"/>
              <a:t>SIBON Benoît - CPC ASH 25</a:t>
            </a:r>
          </a:p>
        </p:txBody>
      </p:sp>
      <p:sp>
        <p:nvSpPr>
          <p:cNvPr id="6" name="Espace réservé du numéro de diapositive 22"/>
          <p:cNvSpPr>
            <a:spLocks noGrp="1"/>
          </p:cNvSpPr>
          <p:nvPr>
            <p:ph type="sldNum" sz="quarter" idx="12"/>
          </p:nvPr>
        </p:nvSpPr>
        <p:spPr/>
        <p:txBody>
          <a:bodyPr/>
          <a:lstStyle>
            <a:lvl1pPr>
              <a:defRPr/>
            </a:lvl1pPr>
          </a:lstStyle>
          <a:p>
            <a:pPr>
              <a:defRPr/>
            </a:pPr>
            <a:fld id="{77D7AC6F-190E-47D4-A778-0BECB77F4ACB}" type="slidenum">
              <a:rPr lang="fr-FR"/>
              <a:pPr>
                <a:defRPr/>
              </a:pPr>
              <a:t>‹N°›</a:t>
            </a:fld>
            <a:endParaRPr lang="fr-FR"/>
          </a:p>
        </p:txBody>
      </p:sp>
    </p:spTree>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510"/>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676400" y="457200"/>
            <a:ext cx="7010400" cy="1295400"/>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1676400" y="1981200"/>
            <a:ext cx="7010400" cy="4114800"/>
          </a:xfrm>
        </p:spPr>
        <p:txBody>
          <a:bodyPr>
            <a:normAutofit/>
          </a:bodyPr>
          <a:lstStyle/>
          <a:p>
            <a:pPr lvl="0"/>
            <a:endParaRPr lang="fr-FR" noProof="0"/>
          </a:p>
        </p:txBody>
      </p:sp>
      <p:sp>
        <p:nvSpPr>
          <p:cNvPr id="4" name="Espace réservé du pied de page 3"/>
          <p:cNvSpPr>
            <a:spLocks noGrp="1"/>
          </p:cNvSpPr>
          <p:nvPr>
            <p:ph type="ftr" sz="quarter" idx="10"/>
          </p:nvPr>
        </p:nvSpPr>
        <p:spPr>
          <a:xfrm>
            <a:off x="3124200" y="6248400"/>
            <a:ext cx="2895600" cy="457200"/>
          </a:xfrm>
        </p:spPr>
        <p:txBody>
          <a:bodyPr/>
          <a:lstStyle>
            <a:lvl1pPr>
              <a:defRPr/>
            </a:lvl1pPr>
          </a:lstStyle>
          <a:p>
            <a:pPr>
              <a:defRPr/>
            </a:pPr>
            <a:endParaRPr lang="fr-FR" altLang="fr-FR"/>
          </a:p>
        </p:txBody>
      </p:sp>
      <p:sp>
        <p:nvSpPr>
          <p:cNvPr id="5" name="Espace réservé du numéro de diapositive 4"/>
          <p:cNvSpPr>
            <a:spLocks noGrp="1"/>
          </p:cNvSpPr>
          <p:nvPr>
            <p:ph type="sldNum" sz="quarter" idx="11"/>
          </p:nvPr>
        </p:nvSpPr>
        <p:spPr>
          <a:xfrm>
            <a:off x="6553200" y="6248400"/>
            <a:ext cx="2133600" cy="457200"/>
          </a:xfrm>
        </p:spPr>
        <p:txBody>
          <a:bodyPr/>
          <a:lstStyle>
            <a:lvl1pPr>
              <a:defRPr/>
            </a:lvl1pPr>
          </a:lstStyle>
          <a:p>
            <a:pPr>
              <a:defRPr/>
            </a:pPr>
            <a:fld id="{420BE5F1-308F-4D66-92FF-5565C2785F50}" type="slidenum">
              <a:rPr lang="fr-FR" altLang="fr-FR"/>
              <a:pPr>
                <a:defRPr/>
              </a:pPr>
              <a:t>‹N°›</a:t>
            </a:fld>
            <a:endParaRPr lang="fr-FR" altLang="fr-FR"/>
          </a:p>
        </p:txBody>
      </p:sp>
      <p:sp>
        <p:nvSpPr>
          <p:cNvPr id="6" name="Espace réservé de la date 5"/>
          <p:cNvSpPr>
            <a:spLocks noGrp="1"/>
          </p:cNvSpPr>
          <p:nvPr>
            <p:ph type="dt" sz="half" idx="12"/>
          </p:nvPr>
        </p:nvSpPr>
        <p:spPr>
          <a:xfrm>
            <a:off x="457200" y="6245225"/>
            <a:ext cx="2133600" cy="476250"/>
          </a:xfrm>
        </p:spPr>
        <p:txBody>
          <a:bodyPr/>
          <a:lstStyle>
            <a:lvl1pPr>
              <a:defRPr/>
            </a:lvl1pPr>
          </a:lstStyle>
          <a:p>
            <a:pPr>
              <a:defRPr/>
            </a:pPr>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8" name="Espace réservé du contenu 7"/>
          <p:cNvSpPr>
            <a:spLocks noGrp="1"/>
          </p:cNvSpPr>
          <p:nvPr>
            <p:ph sz="quarter" idx="1"/>
          </p:nvPr>
        </p:nvSpPr>
        <p:spPr>
          <a:xfrm>
            <a:off x="457200" y="1600200"/>
            <a:ext cx="7467600" cy="487375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6"/>
          <p:cNvSpPr>
            <a:spLocks noGrp="1"/>
          </p:cNvSpPr>
          <p:nvPr>
            <p:ph type="dt" sz="half" idx="10"/>
          </p:nvPr>
        </p:nvSpPr>
        <p:spPr/>
        <p:txBody>
          <a:bodyPr rtlCol="0"/>
          <a:lstStyle>
            <a:lvl1pPr>
              <a:defRPr/>
            </a:lvl1pPr>
          </a:lstStyle>
          <a:p>
            <a:pPr>
              <a:defRPr/>
            </a:pPr>
            <a:fld id="{3B2B02B9-02E4-4BFF-B2E8-BF8F90024828}" type="datetime1">
              <a:rPr lang="fr-FR"/>
              <a:pPr>
                <a:defRPr/>
              </a:pPr>
              <a:t>01/12/2016</a:t>
            </a:fld>
            <a:endParaRPr lang="fr-FR"/>
          </a:p>
        </p:txBody>
      </p:sp>
      <p:sp>
        <p:nvSpPr>
          <p:cNvPr id="5" name="Espace réservé du numéro de diapositive 8"/>
          <p:cNvSpPr>
            <a:spLocks noGrp="1"/>
          </p:cNvSpPr>
          <p:nvPr>
            <p:ph type="sldNum" sz="quarter" idx="11"/>
          </p:nvPr>
        </p:nvSpPr>
        <p:spPr/>
        <p:txBody>
          <a:bodyPr rtlCol="0"/>
          <a:lstStyle>
            <a:lvl1pPr>
              <a:defRPr/>
            </a:lvl1pPr>
          </a:lstStyle>
          <a:p>
            <a:pPr>
              <a:defRPr/>
            </a:pPr>
            <a:fld id="{0DCAA89F-6B9F-4506-A7CF-CBC0C7EE50DE}" type="slidenum">
              <a:rPr lang="fr-FR"/>
              <a:pPr>
                <a:defRPr/>
              </a:pPr>
              <a:t>‹N°›</a:t>
            </a:fld>
            <a:endParaRPr lang="fr-FR"/>
          </a:p>
        </p:txBody>
      </p:sp>
      <p:sp>
        <p:nvSpPr>
          <p:cNvPr id="6" name="Espace réservé du pied de page 9"/>
          <p:cNvSpPr>
            <a:spLocks noGrp="1"/>
          </p:cNvSpPr>
          <p:nvPr>
            <p:ph type="ftr" sz="quarter" idx="12"/>
          </p:nvPr>
        </p:nvSpPr>
        <p:spPr/>
        <p:txBody>
          <a:bodyPr rtlCol="0"/>
          <a:lstStyle>
            <a:lvl1pPr>
              <a:defRPr/>
            </a:lvl1pPr>
          </a:lstStyle>
          <a:p>
            <a:pPr>
              <a:defRPr/>
            </a:pPr>
            <a:r>
              <a:rPr lang="fr-FR"/>
              <a:t>SIBON Benoît - CPC ASH 25</a:t>
            </a:r>
          </a:p>
        </p:txBody>
      </p:sp>
    </p:spTree>
  </p:cSld>
  <p:clrMapOvr>
    <a:masterClrMapping/>
  </p:clrMapOvr>
  <p:transition spd="slow">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Connecteur droit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Connecteur droit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Connecteur droit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Ellipse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lipse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Ellipse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Connecteur droit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lang="fr-FR" smtClean="0"/>
              <a:t>Modifiez le style du titre</a:t>
            </a:r>
            <a:endParaRPr lang="en-US"/>
          </a:p>
        </p:txBody>
      </p:sp>
      <p:sp>
        <p:nvSpPr>
          <p:cNvPr id="3" name="Espace réservé du texte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Modifiez les styles du texte du masque</a:t>
            </a:r>
          </a:p>
        </p:txBody>
      </p:sp>
      <p:sp>
        <p:nvSpPr>
          <p:cNvPr id="20" name="Espace réservé de la date 3"/>
          <p:cNvSpPr>
            <a:spLocks noGrp="1"/>
          </p:cNvSpPr>
          <p:nvPr>
            <p:ph type="dt" sz="half" idx="10"/>
          </p:nvPr>
        </p:nvSpPr>
        <p:spPr bwMode="auto">
          <a:xfrm rot="5400000">
            <a:off x="7762875" y="1169988"/>
            <a:ext cx="2286000" cy="381000"/>
          </a:xfrm>
        </p:spPr>
        <p:txBody>
          <a:bodyPr/>
          <a:lstStyle>
            <a:lvl1pPr>
              <a:defRPr/>
            </a:lvl1pPr>
          </a:lstStyle>
          <a:p>
            <a:pPr>
              <a:defRPr/>
            </a:pPr>
            <a:fld id="{F80477EC-76AF-45AA-A5C7-827EAEFD1D6E}" type="datetime1">
              <a:rPr lang="fr-FR"/>
              <a:pPr>
                <a:defRPr/>
              </a:pPr>
              <a:t>01/12/2016</a:t>
            </a:fld>
            <a:endParaRPr lang="fr-FR"/>
          </a:p>
        </p:txBody>
      </p:sp>
      <p:sp>
        <p:nvSpPr>
          <p:cNvPr id="21" name="Espace réservé du pied de page 4"/>
          <p:cNvSpPr>
            <a:spLocks noGrp="1"/>
          </p:cNvSpPr>
          <p:nvPr>
            <p:ph type="ftr" sz="quarter" idx="11"/>
          </p:nvPr>
        </p:nvSpPr>
        <p:spPr bwMode="auto">
          <a:xfrm rot="5400000">
            <a:off x="7077076" y="4178300"/>
            <a:ext cx="3657600" cy="384175"/>
          </a:xfrm>
        </p:spPr>
        <p:txBody>
          <a:bodyPr/>
          <a:lstStyle>
            <a:lvl1pPr>
              <a:defRPr/>
            </a:lvl1pPr>
          </a:lstStyle>
          <a:p>
            <a:pPr>
              <a:defRPr/>
            </a:pPr>
            <a:r>
              <a:rPr lang="fr-FR"/>
              <a:t>SIBON Benoît - CPC ASH 25</a:t>
            </a:r>
          </a:p>
        </p:txBody>
      </p:sp>
      <p:sp>
        <p:nvSpPr>
          <p:cNvPr id="22" name="Espace réservé du numéro de diapositive 5"/>
          <p:cNvSpPr>
            <a:spLocks noGrp="1"/>
          </p:cNvSpPr>
          <p:nvPr>
            <p:ph type="sldNum" sz="quarter" idx="12"/>
          </p:nvPr>
        </p:nvSpPr>
        <p:spPr bwMode="auto">
          <a:xfrm>
            <a:off x="1339850" y="4929188"/>
            <a:ext cx="609600" cy="517525"/>
          </a:xfrm>
        </p:spPr>
        <p:txBody>
          <a:bodyPr/>
          <a:lstStyle>
            <a:lvl1pPr>
              <a:defRPr/>
            </a:lvl1pPr>
          </a:lstStyle>
          <a:p>
            <a:pPr>
              <a:defRPr/>
            </a:pPr>
            <a:fld id="{DBD03E83-0D4D-4658-AD5B-7DEBADFCA259}"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9" name="Espace réservé du contenu 8"/>
          <p:cNvSpPr>
            <a:spLocks noGrp="1"/>
          </p:cNvSpPr>
          <p:nvPr>
            <p:ph sz="quarter" idx="1"/>
          </p:nvPr>
        </p:nvSpPr>
        <p:spPr>
          <a:xfrm>
            <a:off x="457200" y="1600200"/>
            <a:ext cx="3657600" cy="4572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270248" y="1600200"/>
            <a:ext cx="3657600" cy="4572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7F272ED3-4111-4CC5-BC4C-3B697405078B}" type="datetime1">
              <a:rPr lang="fr-FR"/>
              <a:pPr>
                <a:defRPr/>
              </a:pPr>
              <a:t>01/12/2016</a:t>
            </a:fld>
            <a:endParaRPr lang="fr-FR"/>
          </a:p>
        </p:txBody>
      </p:sp>
      <p:sp>
        <p:nvSpPr>
          <p:cNvPr id="6" name="Espace réservé du pied de page 2"/>
          <p:cNvSpPr>
            <a:spLocks noGrp="1"/>
          </p:cNvSpPr>
          <p:nvPr>
            <p:ph type="ftr" sz="quarter" idx="11"/>
          </p:nvPr>
        </p:nvSpPr>
        <p:spPr/>
        <p:txBody>
          <a:bodyPr/>
          <a:lstStyle>
            <a:lvl1pPr>
              <a:defRPr/>
            </a:lvl1pPr>
          </a:lstStyle>
          <a:p>
            <a:pPr>
              <a:defRPr/>
            </a:pPr>
            <a:r>
              <a:rPr lang="fr-FR"/>
              <a:t>SIBON Benoît - CPC ASH 25</a:t>
            </a:r>
          </a:p>
        </p:txBody>
      </p:sp>
      <p:sp>
        <p:nvSpPr>
          <p:cNvPr id="7" name="Espace réservé du numéro de diapositive 22"/>
          <p:cNvSpPr>
            <a:spLocks noGrp="1"/>
          </p:cNvSpPr>
          <p:nvPr>
            <p:ph type="sldNum" sz="quarter" idx="12"/>
          </p:nvPr>
        </p:nvSpPr>
        <p:spPr/>
        <p:txBody>
          <a:bodyPr/>
          <a:lstStyle>
            <a:lvl1pPr>
              <a:defRPr/>
            </a:lvl1pPr>
          </a:lstStyle>
          <a:p>
            <a:pPr>
              <a:defRPr/>
            </a:pPr>
            <a:fld id="{BE7BD70B-FF23-4C8F-9A0F-8D4BED4C4D99}" type="slidenum">
              <a:rPr lang="fr-FR"/>
              <a:pPr>
                <a:defRPr/>
              </a:pPr>
              <a:t>‹N°›</a:t>
            </a:fld>
            <a:endParaRPr lang="fr-FR"/>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lstStyle>
            <a:lvl1pPr>
              <a:defRPr/>
            </a:lvl1pPr>
          </a:lstStyle>
          <a:p>
            <a:r>
              <a:rPr lang="fr-FR" smtClean="0"/>
              <a:t>Modifiez le style du titre</a:t>
            </a:r>
            <a:endParaRPr lang="en-US"/>
          </a:p>
        </p:txBody>
      </p:sp>
      <p:sp>
        <p:nvSpPr>
          <p:cNvPr id="11" name="Espace réservé du contenu 10"/>
          <p:cNvSpPr>
            <a:spLocks noGrp="1"/>
          </p:cNvSpPr>
          <p:nvPr>
            <p:ph sz="quarter" idx="2"/>
          </p:nvPr>
        </p:nvSpPr>
        <p:spPr>
          <a:xfrm>
            <a:off x="457200" y="2362200"/>
            <a:ext cx="3657600"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371975" y="2362200"/>
            <a:ext cx="3657600"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smtClean="0"/>
              <a:t>Modifiez les styles du texte du masque</a:t>
            </a:r>
          </a:p>
        </p:txBody>
      </p:sp>
      <p:sp>
        <p:nvSpPr>
          <p:cNvPr id="7" name="Espace réservé de la date 13"/>
          <p:cNvSpPr>
            <a:spLocks noGrp="1"/>
          </p:cNvSpPr>
          <p:nvPr>
            <p:ph type="dt" sz="half" idx="10"/>
          </p:nvPr>
        </p:nvSpPr>
        <p:spPr/>
        <p:txBody>
          <a:bodyPr/>
          <a:lstStyle>
            <a:lvl1pPr>
              <a:defRPr/>
            </a:lvl1pPr>
          </a:lstStyle>
          <a:p>
            <a:pPr>
              <a:defRPr/>
            </a:pPr>
            <a:fld id="{3243D93B-FD1F-4938-A4F0-C0CCBC70CE31}" type="datetime1">
              <a:rPr lang="fr-FR"/>
              <a:pPr>
                <a:defRPr/>
              </a:pPr>
              <a:t>01/12/2016</a:t>
            </a:fld>
            <a:endParaRPr lang="fr-FR"/>
          </a:p>
        </p:txBody>
      </p:sp>
      <p:sp>
        <p:nvSpPr>
          <p:cNvPr id="8" name="Espace réservé du pied de page 2"/>
          <p:cNvSpPr>
            <a:spLocks noGrp="1"/>
          </p:cNvSpPr>
          <p:nvPr>
            <p:ph type="ftr" sz="quarter" idx="11"/>
          </p:nvPr>
        </p:nvSpPr>
        <p:spPr/>
        <p:txBody>
          <a:bodyPr/>
          <a:lstStyle>
            <a:lvl1pPr>
              <a:defRPr/>
            </a:lvl1pPr>
          </a:lstStyle>
          <a:p>
            <a:pPr>
              <a:defRPr/>
            </a:pPr>
            <a:r>
              <a:rPr lang="fr-FR"/>
              <a:t>SIBON Benoît - CPC ASH 25</a:t>
            </a:r>
          </a:p>
        </p:txBody>
      </p:sp>
      <p:sp>
        <p:nvSpPr>
          <p:cNvPr id="9" name="Espace réservé du numéro de diapositive 22"/>
          <p:cNvSpPr>
            <a:spLocks noGrp="1"/>
          </p:cNvSpPr>
          <p:nvPr>
            <p:ph type="sldNum" sz="quarter" idx="12"/>
          </p:nvPr>
        </p:nvSpPr>
        <p:spPr/>
        <p:txBody>
          <a:bodyPr/>
          <a:lstStyle>
            <a:lvl1pPr>
              <a:defRPr/>
            </a:lvl1pPr>
          </a:lstStyle>
          <a:p>
            <a:pPr>
              <a:defRPr/>
            </a:pPr>
            <a:fld id="{120E585A-5387-4ABA-850A-6CF06A061734}" type="slidenum">
              <a:rPr lang="fr-FR"/>
              <a:pPr>
                <a:defRPr/>
              </a:pPr>
              <a:t>‹N°›</a:t>
            </a:fld>
            <a:endParaRPr lang="fr-FR"/>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5"/>
          <p:cNvSpPr>
            <a:spLocks noGrp="1"/>
          </p:cNvSpPr>
          <p:nvPr>
            <p:ph type="dt" sz="half" idx="10"/>
          </p:nvPr>
        </p:nvSpPr>
        <p:spPr/>
        <p:txBody>
          <a:bodyPr rtlCol="0"/>
          <a:lstStyle>
            <a:lvl1pPr>
              <a:defRPr/>
            </a:lvl1pPr>
          </a:lstStyle>
          <a:p>
            <a:pPr>
              <a:defRPr/>
            </a:pPr>
            <a:fld id="{02398DC0-B650-4344-A34C-FD70EF709D63}" type="datetime1">
              <a:rPr lang="fr-FR"/>
              <a:pPr>
                <a:defRPr/>
              </a:pPr>
              <a:t>01/12/2016</a:t>
            </a:fld>
            <a:endParaRPr lang="fr-FR"/>
          </a:p>
        </p:txBody>
      </p:sp>
      <p:sp>
        <p:nvSpPr>
          <p:cNvPr id="4" name="Espace réservé du numéro de diapositive 6"/>
          <p:cNvSpPr>
            <a:spLocks noGrp="1"/>
          </p:cNvSpPr>
          <p:nvPr>
            <p:ph type="sldNum" sz="quarter" idx="11"/>
          </p:nvPr>
        </p:nvSpPr>
        <p:spPr/>
        <p:txBody>
          <a:bodyPr rtlCol="0"/>
          <a:lstStyle>
            <a:lvl1pPr>
              <a:defRPr/>
            </a:lvl1pPr>
          </a:lstStyle>
          <a:p>
            <a:pPr>
              <a:defRPr/>
            </a:pPr>
            <a:fld id="{A70D7174-8C53-495B-A71F-5DEEFEDB7649}" type="slidenum">
              <a:rPr lang="fr-FR"/>
              <a:pPr>
                <a:defRPr/>
              </a:pPr>
              <a:t>‹N°›</a:t>
            </a:fld>
            <a:endParaRPr lang="fr-FR"/>
          </a:p>
        </p:txBody>
      </p:sp>
      <p:sp>
        <p:nvSpPr>
          <p:cNvPr id="5" name="Espace réservé du pied de page 7"/>
          <p:cNvSpPr>
            <a:spLocks noGrp="1"/>
          </p:cNvSpPr>
          <p:nvPr>
            <p:ph type="ftr" sz="quarter" idx="12"/>
          </p:nvPr>
        </p:nvSpPr>
        <p:spPr/>
        <p:txBody>
          <a:bodyPr rtlCol="0"/>
          <a:lstStyle>
            <a:lvl1pPr>
              <a:defRPr/>
            </a:lvl1pPr>
          </a:lstStyle>
          <a:p>
            <a:pPr>
              <a:defRPr/>
            </a:pPr>
            <a:r>
              <a:rPr lang="fr-FR"/>
              <a:t>SIBON Benoît - CPC ASH 25</a:t>
            </a:r>
          </a:p>
        </p:txBody>
      </p:sp>
    </p:spTree>
  </p:cSld>
  <p:clrMapOvr>
    <a:masterClrMapping/>
  </p:clrMapOvr>
  <p:transition spd="slow">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25992D41-8323-43DE-95B7-7C4694B74EB1}" type="datetime1">
              <a:rPr lang="fr-FR"/>
              <a:pPr>
                <a:defRPr/>
              </a:pPr>
              <a:t>01/12/2016</a:t>
            </a:fld>
            <a:endParaRPr lang="fr-FR"/>
          </a:p>
        </p:txBody>
      </p:sp>
      <p:sp>
        <p:nvSpPr>
          <p:cNvPr id="3" name="Espace réservé du pied de page 2"/>
          <p:cNvSpPr>
            <a:spLocks noGrp="1"/>
          </p:cNvSpPr>
          <p:nvPr>
            <p:ph type="ftr" sz="quarter" idx="11"/>
          </p:nvPr>
        </p:nvSpPr>
        <p:spPr/>
        <p:txBody>
          <a:bodyPr/>
          <a:lstStyle>
            <a:lvl1pPr>
              <a:defRPr/>
            </a:lvl1pPr>
          </a:lstStyle>
          <a:p>
            <a:pPr>
              <a:defRPr/>
            </a:pPr>
            <a:r>
              <a:rPr lang="fr-FR"/>
              <a:t>SIBON Benoît - CPC ASH 25</a:t>
            </a:r>
          </a:p>
        </p:txBody>
      </p:sp>
      <p:sp>
        <p:nvSpPr>
          <p:cNvPr id="4" name="Espace réservé du numéro de diapositive 22"/>
          <p:cNvSpPr>
            <a:spLocks noGrp="1"/>
          </p:cNvSpPr>
          <p:nvPr>
            <p:ph type="sldNum" sz="quarter" idx="12"/>
          </p:nvPr>
        </p:nvSpPr>
        <p:spPr/>
        <p:txBody>
          <a:bodyPr/>
          <a:lstStyle>
            <a:lvl1pPr>
              <a:defRPr/>
            </a:lvl1pPr>
          </a:lstStyle>
          <a:p>
            <a:pPr>
              <a:defRPr/>
            </a:pPr>
            <a:fld id="{47D45F14-0F7D-4E5E-A635-FB275E0CDC84}" type="slidenum">
              <a:rPr lang="fr-FR"/>
              <a:pPr>
                <a:defRPr/>
              </a:pPr>
              <a:t>‹N°›</a:t>
            </a:fld>
            <a:endParaRPr lang="fr-FR"/>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Connecteur droit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Ellipse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rot="5400000">
            <a:off x="3371850" y="3200400"/>
            <a:ext cx="6309360" cy="457200"/>
          </a:xfrm>
        </p:spPr>
        <p:txBody>
          <a:bodyPr/>
          <a:lstStyle>
            <a:lvl1pPr algn="l">
              <a:buNone/>
              <a:defRPr sz="2000" b="1" cap="small" baseline="0"/>
            </a:lvl1pPr>
          </a:lstStyle>
          <a:p>
            <a:r>
              <a:rPr lang="fr-FR" smtClean="0"/>
              <a:t>Modifiez le style du titre</a:t>
            </a:r>
            <a:endParaRPr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fr-FR" smtClean="0"/>
              <a:t>Modifiez les styles du texte du masque</a:t>
            </a:r>
          </a:p>
        </p:txBody>
      </p:sp>
      <p:sp>
        <p:nvSpPr>
          <p:cNvPr id="18" name="Espace réservé du contenu 17"/>
          <p:cNvSpPr>
            <a:spLocks noGrp="1"/>
          </p:cNvSpPr>
          <p:nvPr>
            <p:ph sz="quarter" idx="1"/>
          </p:nvPr>
        </p:nvSpPr>
        <p:spPr>
          <a:xfrm>
            <a:off x="304800" y="274320"/>
            <a:ext cx="5638800" cy="632764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e la date 20"/>
          <p:cNvSpPr>
            <a:spLocks noGrp="1"/>
          </p:cNvSpPr>
          <p:nvPr>
            <p:ph type="dt" sz="half" idx="10"/>
          </p:nvPr>
        </p:nvSpPr>
        <p:spPr/>
        <p:txBody>
          <a:bodyPr rtlCol="0"/>
          <a:lstStyle>
            <a:lvl1pPr>
              <a:defRPr/>
            </a:lvl1pPr>
          </a:lstStyle>
          <a:p>
            <a:pPr>
              <a:defRPr/>
            </a:pPr>
            <a:fld id="{1940BAAF-0DF8-44F1-A5A1-81B108484DBC}" type="datetime1">
              <a:rPr lang="fr-FR"/>
              <a:pPr>
                <a:defRPr/>
              </a:pPr>
              <a:t>01/12/2016</a:t>
            </a:fld>
            <a:endParaRPr lang="fr-FR"/>
          </a:p>
        </p:txBody>
      </p:sp>
      <p:sp>
        <p:nvSpPr>
          <p:cNvPr id="13" name="Espace réservé du numéro de diapositive 21"/>
          <p:cNvSpPr>
            <a:spLocks noGrp="1"/>
          </p:cNvSpPr>
          <p:nvPr>
            <p:ph type="sldNum" sz="quarter" idx="11"/>
          </p:nvPr>
        </p:nvSpPr>
        <p:spPr/>
        <p:txBody>
          <a:bodyPr rtlCol="0"/>
          <a:lstStyle>
            <a:lvl1pPr>
              <a:defRPr/>
            </a:lvl1pPr>
          </a:lstStyle>
          <a:p>
            <a:pPr>
              <a:defRPr/>
            </a:pPr>
            <a:fld id="{33DEE8AC-0DD2-4A7B-9F9A-EC5DEC9B993F}" type="slidenum">
              <a:rPr lang="fr-FR"/>
              <a:pPr>
                <a:defRPr/>
              </a:pPr>
              <a:t>‹N°›</a:t>
            </a:fld>
            <a:endParaRPr lang="fr-FR"/>
          </a:p>
        </p:txBody>
      </p:sp>
      <p:sp>
        <p:nvSpPr>
          <p:cNvPr id="14" name="Espace réservé du pied de page 22"/>
          <p:cNvSpPr>
            <a:spLocks noGrp="1"/>
          </p:cNvSpPr>
          <p:nvPr>
            <p:ph type="ftr" sz="quarter" idx="12"/>
          </p:nvPr>
        </p:nvSpPr>
        <p:spPr/>
        <p:txBody>
          <a:bodyPr rtlCol="0"/>
          <a:lstStyle>
            <a:lvl1pPr>
              <a:defRPr/>
            </a:lvl1pPr>
          </a:lstStyle>
          <a:p>
            <a:pPr>
              <a:defRPr/>
            </a:pPr>
            <a:r>
              <a:rPr lang="fr-FR"/>
              <a:t>SIBON Benoît - CPC ASH 25</a:t>
            </a:r>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Ellipse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Connecteur droit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rot="5400000">
            <a:off x="3350133" y="3200400"/>
            <a:ext cx="6309360" cy="457200"/>
          </a:xfrm>
        </p:spPr>
        <p:txBody>
          <a:bodyPr/>
          <a:lstStyle>
            <a:lvl1pPr algn="l">
              <a:buNone/>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fr-FR" noProof="0" smtClean="0"/>
              <a:t>Cliquez sur l'icône pour ajouter une image</a:t>
            </a:r>
            <a:endParaRPr lang="en-US" noProof="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fr-FR" smtClean="0"/>
              <a:t>Modifiez les styles du texte du masque</a:t>
            </a:r>
          </a:p>
        </p:txBody>
      </p:sp>
      <p:sp>
        <p:nvSpPr>
          <p:cNvPr id="12" name="Espace réservé de la date 16"/>
          <p:cNvSpPr>
            <a:spLocks noGrp="1"/>
          </p:cNvSpPr>
          <p:nvPr>
            <p:ph type="dt" sz="half" idx="10"/>
          </p:nvPr>
        </p:nvSpPr>
        <p:spPr/>
        <p:txBody>
          <a:bodyPr rtlCol="0"/>
          <a:lstStyle>
            <a:lvl1pPr>
              <a:defRPr/>
            </a:lvl1pPr>
          </a:lstStyle>
          <a:p>
            <a:pPr>
              <a:defRPr/>
            </a:pPr>
            <a:fld id="{B318CC29-65A1-406F-9FCF-A52B50ADB5F5}" type="datetime1">
              <a:rPr lang="fr-FR"/>
              <a:pPr>
                <a:defRPr/>
              </a:pPr>
              <a:t>01/12/2016</a:t>
            </a:fld>
            <a:endParaRPr lang="fr-FR"/>
          </a:p>
        </p:txBody>
      </p:sp>
      <p:sp>
        <p:nvSpPr>
          <p:cNvPr id="13" name="Espace réservé du numéro de diapositive 17"/>
          <p:cNvSpPr>
            <a:spLocks noGrp="1"/>
          </p:cNvSpPr>
          <p:nvPr>
            <p:ph type="sldNum" sz="quarter" idx="11"/>
          </p:nvPr>
        </p:nvSpPr>
        <p:spPr/>
        <p:txBody>
          <a:bodyPr rtlCol="0"/>
          <a:lstStyle>
            <a:lvl1pPr>
              <a:defRPr/>
            </a:lvl1pPr>
          </a:lstStyle>
          <a:p>
            <a:pPr>
              <a:defRPr/>
            </a:pPr>
            <a:fld id="{1D1CD1FC-E01B-4724-9BBD-6303AC355772}" type="slidenum">
              <a:rPr lang="fr-FR"/>
              <a:pPr>
                <a:defRPr/>
              </a:pPr>
              <a:t>‹N°›</a:t>
            </a:fld>
            <a:endParaRPr lang="fr-FR"/>
          </a:p>
        </p:txBody>
      </p:sp>
      <p:sp>
        <p:nvSpPr>
          <p:cNvPr id="14" name="Espace réservé du pied de page 20"/>
          <p:cNvSpPr>
            <a:spLocks noGrp="1"/>
          </p:cNvSpPr>
          <p:nvPr>
            <p:ph type="ftr" sz="quarter" idx="12"/>
          </p:nvPr>
        </p:nvSpPr>
        <p:spPr/>
        <p:txBody>
          <a:bodyPr rtlCol="0"/>
          <a:lstStyle>
            <a:lvl1pPr>
              <a:defRPr/>
            </a:lvl1pPr>
          </a:lstStyle>
          <a:p>
            <a:pPr>
              <a:defRPr/>
            </a:pPr>
            <a:r>
              <a:rPr lang="fr-FR"/>
              <a:t>SIBON Benoît - CPC ASH 25</a:t>
            </a:r>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lang="fr-FR" smtClean="0"/>
              <a:t>Modifiez le style du titre</a:t>
            </a:r>
            <a:endParaRPr lang="en-US"/>
          </a:p>
        </p:txBody>
      </p:sp>
      <p:sp>
        <p:nvSpPr>
          <p:cNvPr id="1028" name="Espace réservé du texte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E43A5F4D-60A9-4115-8490-74B07A02AE03}" type="datetime1">
              <a:rPr lang="fr-FR"/>
              <a:pPr>
                <a:defRPr/>
              </a:pPr>
              <a:t>01/12/2016</a:t>
            </a:fld>
            <a:endParaRPr lang="fr-FR"/>
          </a:p>
        </p:txBody>
      </p:sp>
      <p:sp>
        <p:nvSpPr>
          <p:cNvPr id="3" name="Espace réservé du pied de page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r>
              <a:rPr lang="fr-FR"/>
              <a:t>SIBON Benoît - CPC ASH 25</a:t>
            </a:r>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Ellips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Espace réservé du numéro de diapositive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39D2D7A1-AB99-4D63-B0B3-1F486CB9704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5" r:id="rId4"/>
    <p:sldLayoutId id="2147483684" r:id="rId5"/>
    <p:sldLayoutId id="2147483689" r:id="rId6"/>
    <p:sldLayoutId id="2147483683" r:id="rId7"/>
    <p:sldLayoutId id="2147483690" r:id="rId8"/>
    <p:sldLayoutId id="2147483691" r:id="rId9"/>
    <p:sldLayoutId id="2147483682" r:id="rId10"/>
    <p:sldLayoutId id="2147483681" r:id="rId11"/>
    <p:sldLayoutId id="2147483692" r:id="rId12"/>
    <p:sldLayoutId id="2147483693" r:id="rId13"/>
  </p:sldLayoutIdLst>
  <p:transition spd="slow">
    <p:pull/>
  </p:transition>
  <p:timing>
    <p:tnLst>
      <p:par>
        <p:cTn id="1" dur="indefinite" restart="never" nodeType="tmRoot"/>
      </p:par>
    </p:tnLst>
  </p:timing>
  <p:hf sldNum="0" hdr="0" ftr="0" dt="0"/>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0062A9"/>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AABBDC"/>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EBC0B1"/>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39975" y="549275"/>
            <a:ext cx="6172200" cy="2663825"/>
          </a:xfrm>
        </p:spPr>
        <p:txBody>
          <a:bodyPr wrap="square" lIns="91440" tIns="45720" rIns="91440" bIns="45720" numCol="1" anchorCtr="0" compatLnSpc="1">
            <a:prstTxWarp prst="textNoShape">
              <a:avLst/>
            </a:prstTxWarp>
            <a:noAutofit/>
          </a:bodyPr>
          <a:lstStyle/>
          <a:p>
            <a:pPr algn="ctr"/>
            <a:r>
              <a:rPr lang="fr-FR" sz="4600" cap="none" smtClean="0">
                <a:solidFill>
                  <a:srgbClr val="005490"/>
                </a:solidFill>
              </a:rPr>
              <a:t/>
            </a:r>
            <a:br>
              <a:rPr lang="fr-FR" sz="4600" cap="none" smtClean="0">
                <a:solidFill>
                  <a:srgbClr val="005490"/>
                </a:solidFill>
              </a:rPr>
            </a:br>
            <a:r>
              <a:rPr lang="fr-FR" sz="4600" cap="none" smtClean="0">
                <a:solidFill>
                  <a:srgbClr val="005490"/>
                </a:solidFill>
              </a:rPr>
              <a:t>STAGE ECOLE</a:t>
            </a:r>
            <a:br>
              <a:rPr lang="fr-FR" sz="4600" cap="none" smtClean="0">
                <a:solidFill>
                  <a:srgbClr val="005490"/>
                </a:solidFill>
              </a:rPr>
            </a:br>
            <a:r>
              <a:rPr lang="fr-FR" sz="4600" cap="none" smtClean="0">
                <a:solidFill>
                  <a:srgbClr val="005490"/>
                </a:solidFill>
              </a:rPr>
              <a:t/>
            </a:r>
            <a:br>
              <a:rPr lang="fr-FR" sz="4600" cap="none" smtClean="0">
                <a:solidFill>
                  <a:srgbClr val="005490"/>
                </a:solidFill>
              </a:rPr>
            </a:br>
            <a:endParaRPr lang="fr-FR" sz="3100" cap="none" smtClean="0">
              <a:solidFill>
                <a:srgbClr val="005490"/>
              </a:solidFill>
            </a:endParaRPr>
          </a:p>
        </p:txBody>
      </p:sp>
      <p:sp>
        <p:nvSpPr>
          <p:cNvPr id="17410" name="ZoneTexte 3"/>
          <p:cNvSpPr txBox="1">
            <a:spLocks noChangeArrowheads="1"/>
          </p:cNvSpPr>
          <p:nvPr/>
        </p:nvSpPr>
        <p:spPr bwMode="auto">
          <a:xfrm>
            <a:off x="5948363" y="6596063"/>
            <a:ext cx="3060700" cy="215900"/>
          </a:xfrm>
          <a:prstGeom prst="rect">
            <a:avLst/>
          </a:prstGeom>
          <a:noFill/>
          <a:ln w="9525">
            <a:noFill/>
            <a:miter lim="800000"/>
            <a:headEnd/>
            <a:tailEnd/>
          </a:ln>
        </p:spPr>
        <p:txBody>
          <a:bodyPr>
            <a:spAutoFit/>
          </a:bodyPr>
          <a:lstStyle/>
          <a:p>
            <a:r>
              <a:rPr lang="fr-FR" sz="800">
                <a:latin typeface="Century Schoolbook"/>
              </a:rPr>
              <a:t>SIBON benoît CPC-ASH 25</a:t>
            </a:r>
          </a:p>
        </p:txBody>
      </p:sp>
      <p:sp>
        <p:nvSpPr>
          <p:cNvPr id="5" name="Sous-titre 2"/>
          <p:cNvSpPr txBox="1">
            <a:spLocks/>
          </p:cNvSpPr>
          <p:nvPr/>
        </p:nvSpPr>
        <p:spPr>
          <a:xfrm>
            <a:off x="2411413" y="4365625"/>
            <a:ext cx="6172200" cy="863600"/>
          </a:xfrm>
          <a:prstGeom prst="rect">
            <a:avLst/>
          </a:prstGeom>
        </p:spPr>
        <p:txBody>
          <a:bodyPr>
            <a:normAutofit fontScale="700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algn="ctr" fontAlgn="auto">
              <a:spcAft>
                <a:spcPts val="0"/>
              </a:spcAft>
              <a:defRPr/>
            </a:pPr>
            <a:r>
              <a:rPr lang="fr-FR" sz="3800" dirty="0" smtClean="0"/>
              <a:t>SITUATION DE HANDICAP</a:t>
            </a:r>
          </a:p>
          <a:p>
            <a:pPr algn="ctr" fontAlgn="auto">
              <a:spcAft>
                <a:spcPts val="0"/>
              </a:spcAft>
              <a:defRPr/>
            </a:pPr>
            <a:r>
              <a:rPr lang="fr-FR" sz="3800" dirty="0" smtClean="0"/>
              <a:t>ECOLE INCLUSIVE</a:t>
            </a:r>
            <a:endParaRPr lang="fr-FR" sz="3800" dirty="0"/>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7467600" cy="4873625"/>
          </a:xfrm>
        </p:spPr>
        <p:txBody>
          <a:bodyPr>
            <a:noAutofit/>
          </a:bodyPr>
          <a:lstStyle/>
          <a:p>
            <a:pPr marL="0" indent="0" algn="ctr" fontAlgn="auto">
              <a:spcAft>
                <a:spcPts val="0"/>
              </a:spcAft>
              <a:buFont typeface="Wingdings"/>
              <a:buNone/>
              <a:defRPr/>
            </a:pPr>
            <a:endParaRPr lang="fr-FR" sz="5000" dirty="0"/>
          </a:p>
          <a:p>
            <a:pPr marL="0" indent="0" algn="ctr" fontAlgn="auto">
              <a:spcAft>
                <a:spcPts val="0"/>
              </a:spcAft>
              <a:buFont typeface="Wingdings"/>
              <a:buNone/>
              <a:defRPr/>
            </a:pPr>
            <a:r>
              <a:rPr lang="fr-FR" sz="5000" b="1" u="sng" dirty="0" smtClean="0">
                <a:solidFill>
                  <a:schemeClr val="accent1">
                    <a:lumMod val="75000"/>
                  </a:schemeClr>
                </a:solidFill>
              </a:rPr>
              <a:t>Une schématisation</a:t>
            </a:r>
            <a:endParaRPr lang="fr-FR" sz="5000" b="1" u="sng" dirty="0">
              <a:solidFill>
                <a:schemeClr val="accent1">
                  <a:lumMod val="75000"/>
                </a:schemeClr>
              </a:solidFill>
            </a:endParaRPr>
          </a:p>
        </p:txBody>
      </p:sp>
    </p:spTree>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9762"/>
          </a:xfrm>
        </p:spPr>
        <p:txBody>
          <a:bodyPr>
            <a:noAutofit/>
          </a:bodyPr>
          <a:lstStyle/>
          <a:p>
            <a:pPr algn="ctr" fontAlgn="auto">
              <a:spcAft>
                <a:spcPts val="0"/>
              </a:spcAft>
              <a:defRPr/>
            </a:pPr>
            <a:r>
              <a:rPr lang="fr-FR" sz="3600" b="1" u="sng" dirty="0">
                <a:solidFill>
                  <a:schemeClr val="accent1"/>
                </a:solidFill>
              </a:rPr>
              <a:t>De l’intégration à la scolarisation</a:t>
            </a:r>
          </a:p>
        </p:txBody>
      </p:sp>
      <p:graphicFrame>
        <p:nvGraphicFramePr>
          <p:cNvPr id="6" name="Espace réservé du contenu 5"/>
          <p:cNvGraphicFramePr>
            <a:graphicFrameLocks noGrp="1"/>
          </p:cNvGraphicFramePr>
          <p:nvPr>
            <p:ph sz="quarter" idx="1"/>
          </p:nvPr>
        </p:nvGraphicFramePr>
        <p:xfrm>
          <a:off x="457200" y="1238250"/>
          <a:ext cx="7467600" cy="5211763"/>
        </p:xfrm>
        <a:graphic>
          <a:graphicData uri="http://schemas.openxmlformats.org/drawingml/2006/table">
            <a:tbl>
              <a:tblPr firstRow="1" bandRow="1">
                <a:tableStyleId>{5C22544A-7EE6-4342-B048-85BDC9FD1C3A}</a:tableStyleId>
              </a:tblPr>
              <a:tblGrid>
                <a:gridCol w="3733800"/>
                <a:gridCol w="3733800"/>
              </a:tblGrid>
              <a:tr h="2193800">
                <a:tc>
                  <a:txBody>
                    <a:bodyPr/>
                    <a:lstStyle/>
                    <a:p>
                      <a:r>
                        <a:rPr lang="fr-FR" dirty="0" smtClean="0"/>
                        <a:t>Intégration:</a:t>
                      </a:r>
                    </a:p>
                    <a:p>
                      <a:r>
                        <a:rPr lang="fr-FR" dirty="0" smtClean="0"/>
                        <a:t>Aller chercher un élève dans la voie spécialisée pour le réintégrer dans la voie ordinaire</a:t>
                      </a:r>
                      <a:endParaRPr lang="fr-FR" dirty="0"/>
                    </a:p>
                  </a:txBody>
                  <a:tcPr/>
                </a:tc>
                <a:tc>
                  <a:txBody>
                    <a:bodyPr/>
                    <a:lstStyle/>
                    <a:p>
                      <a:r>
                        <a:rPr lang="fr-FR" dirty="0" smtClean="0"/>
                        <a:t>Scolarisation:</a:t>
                      </a:r>
                    </a:p>
                    <a:p>
                      <a:r>
                        <a:rPr lang="fr-FR" dirty="0" smtClean="0"/>
                        <a:t>« Tout enfant, tout adolescent présentant un handicap</a:t>
                      </a:r>
                      <a:r>
                        <a:rPr lang="fr-FR" baseline="0" dirty="0" smtClean="0"/>
                        <a:t> est inscrit dans l’école ou l’établissement le plus proche de son domicile, qui constitue son établissement de référence »</a:t>
                      </a:r>
                      <a:endParaRPr lang="fr-FR" dirty="0"/>
                    </a:p>
                  </a:txBody>
                  <a:tcPr/>
                </a:tc>
              </a:tr>
              <a:tr h="614264">
                <a:tc>
                  <a:txBody>
                    <a:bodyPr/>
                    <a:lstStyle/>
                    <a:p>
                      <a:r>
                        <a:rPr lang="fr-FR" dirty="0" smtClean="0"/>
                        <a:t>Deux voies parallèles</a:t>
                      </a:r>
                      <a:endParaRPr lang="fr-FR" dirty="0"/>
                    </a:p>
                  </a:txBody>
                  <a:tcPr/>
                </a:tc>
                <a:tc>
                  <a:txBody>
                    <a:bodyPr/>
                    <a:lstStyle/>
                    <a:p>
                      <a:r>
                        <a:rPr lang="fr-FR" dirty="0" smtClean="0"/>
                        <a:t>Une voie unique de référence: la voie ordinaire</a:t>
                      </a:r>
                      <a:endParaRPr lang="fr-FR" dirty="0"/>
                    </a:p>
                  </a:txBody>
                  <a:tcPr/>
                </a:tc>
              </a:tr>
              <a:tr h="355883">
                <a:tc>
                  <a:txBody>
                    <a:bodyPr/>
                    <a:lstStyle/>
                    <a:p>
                      <a:r>
                        <a:rPr lang="fr-FR" dirty="0" smtClean="0"/>
                        <a:t>Logique</a:t>
                      </a:r>
                      <a:r>
                        <a:rPr lang="fr-FR" baseline="0" dirty="0" smtClean="0"/>
                        <a:t> de filière</a:t>
                      </a:r>
                      <a:endParaRPr lang="fr-FR" dirty="0"/>
                    </a:p>
                  </a:txBody>
                  <a:tcPr/>
                </a:tc>
                <a:tc>
                  <a:txBody>
                    <a:bodyPr/>
                    <a:lstStyle/>
                    <a:p>
                      <a:r>
                        <a:rPr lang="fr-FR" dirty="0" smtClean="0"/>
                        <a:t>Logique de</a:t>
                      </a:r>
                      <a:r>
                        <a:rPr lang="fr-FR" baseline="0" dirty="0" smtClean="0"/>
                        <a:t> parcours personnel</a:t>
                      </a:r>
                      <a:endParaRPr lang="fr-FR" dirty="0"/>
                    </a:p>
                  </a:txBody>
                  <a:tcPr/>
                </a:tc>
              </a:tr>
              <a:tr h="355883">
                <a:tc>
                  <a:txBody>
                    <a:bodyPr/>
                    <a:lstStyle/>
                    <a:p>
                      <a:r>
                        <a:rPr lang="fr-FR" dirty="0" smtClean="0"/>
                        <a:t>Logique d’orientation</a:t>
                      </a:r>
                      <a:endParaRPr lang="fr-FR" dirty="0"/>
                    </a:p>
                  </a:txBody>
                  <a:tcPr/>
                </a:tc>
                <a:tc>
                  <a:txBody>
                    <a:bodyPr/>
                    <a:lstStyle/>
                    <a:p>
                      <a:r>
                        <a:rPr lang="fr-FR" dirty="0" smtClean="0"/>
                        <a:t>Logique d’accompagnement</a:t>
                      </a:r>
                      <a:endParaRPr lang="fr-FR" dirty="0"/>
                    </a:p>
                  </a:txBody>
                  <a:tcPr/>
                </a:tc>
              </a:tr>
              <a:tr h="614264">
                <a:tc>
                  <a:txBody>
                    <a:bodyPr/>
                    <a:lstStyle/>
                    <a:p>
                      <a:r>
                        <a:rPr lang="fr-FR" dirty="0" smtClean="0"/>
                        <a:t>Focalisation sur les difficultés de l’enfant</a:t>
                      </a:r>
                      <a:endParaRPr lang="fr-FR" dirty="0"/>
                    </a:p>
                  </a:txBody>
                  <a:tcPr/>
                </a:tc>
                <a:tc>
                  <a:txBody>
                    <a:bodyPr/>
                    <a:lstStyle/>
                    <a:p>
                      <a:r>
                        <a:rPr lang="fr-FR" dirty="0" smtClean="0"/>
                        <a:t>Focalisation sur l’accessibilité</a:t>
                      </a:r>
                      <a:r>
                        <a:rPr lang="fr-FR" baseline="0" dirty="0" smtClean="0"/>
                        <a:t> de la situation d’apprentissage</a:t>
                      </a:r>
                      <a:endParaRPr lang="fr-FR" dirty="0"/>
                    </a:p>
                  </a:txBody>
                  <a:tcPr/>
                </a:tc>
              </a:tr>
              <a:tr h="877520">
                <a:tc>
                  <a:txBody>
                    <a:bodyPr/>
                    <a:lstStyle/>
                    <a:p>
                      <a:r>
                        <a:rPr lang="fr-FR" dirty="0" smtClean="0"/>
                        <a:t>Confrontation à la norme</a:t>
                      </a:r>
                      <a:r>
                        <a:rPr lang="fr-FR" baseline="0" dirty="0" smtClean="0"/>
                        <a:t> scolaire dans une logique de mise à l’épreuve</a:t>
                      </a:r>
                      <a:endParaRPr lang="fr-FR" dirty="0"/>
                    </a:p>
                  </a:txBody>
                  <a:tcPr/>
                </a:tc>
                <a:tc>
                  <a:txBody>
                    <a:bodyPr/>
                    <a:lstStyle/>
                    <a:p>
                      <a:r>
                        <a:rPr lang="fr-FR" dirty="0" smtClean="0"/>
                        <a:t>Nécessaire adaptation de la norme scolaire (modalités</a:t>
                      </a:r>
                      <a:r>
                        <a:rPr lang="fr-FR" baseline="0" dirty="0" smtClean="0"/>
                        <a:t> d’évaluation par exemple)</a:t>
                      </a:r>
                      <a:endParaRPr lang="fr-FR" dirty="0"/>
                    </a:p>
                  </a:txBody>
                  <a:tcPr/>
                </a:tc>
              </a:tr>
            </a:tbl>
          </a:graphicData>
        </a:graphic>
      </p:graphicFrame>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noChangeArrowheads="1"/>
          </p:cNvSpPr>
          <p:nvPr>
            <p:ph type="body" sz="half" idx="1"/>
          </p:nvPr>
        </p:nvSpPr>
        <p:spPr>
          <a:xfrm>
            <a:off x="468313" y="836613"/>
            <a:ext cx="4032250" cy="5256212"/>
          </a:xfrm>
        </p:spPr>
        <p:txBody>
          <a:bodyPr/>
          <a:lstStyle/>
          <a:p>
            <a:pPr>
              <a:lnSpc>
                <a:spcPct val="80000"/>
              </a:lnSpc>
            </a:pPr>
            <a:r>
              <a:rPr lang="fr-FR" altLang="fr-FR" b="1" smtClean="0">
                <a:solidFill>
                  <a:schemeClr val="folHlink"/>
                </a:solidFill>
              </a:rPr>
              <a:t>INTEGRATION</a:t>
            </a:r>
          </a:p>
          <a:p>
            <a:pPr>
              <a:lnSpc>
                <a:spcPct val="80000"/>
              </a:lnSpc>
              <a:buFontTx/>
              <a:buChar char="-"/>
            </a:pPr>
            <a:r>
              <a:rPr lang="fr-FR" altLang="fr-FR" b="1" smtClean="0"/>
              <a:t>Conception déficitaire du handicap = lié aux manques du sujet.</a:t>
            </a:r>
          </a:p>
          <a:p>
            <a:pPr>
              <a:lnSpc>
                <a:spcPct val="80000"/>
              </a:lnSpc>
              <a:buFontTx/>
              <a:buNone/>
            </a:pPr>
            <a:endParaRPr lang="fr-FR" altLang="fr-FR" b="1" smtClean="0"/>
          </a:p>
          <a:p>
            <a:pPr>
              <a:lnSpc>
                <a:spcPct val="80000"/>
              </a:lnSpc>
              <a:buFontTx/>
              <a:buNone/>
            </a:pPr>
            <a:endParaRPr lang="fr-FR" altLang="fr-FR" b="1" smtClean="0"/>
          </a:p>
          <a:p>
            <a:pPr>
              <a:lnSpc>
                <a:spcPct val="80000"/>
              </a:lnSpc>
              <a:buFontTx/>
              <a:buNone/>
            </a:pPr>
            <a:endParaRPr lang="fr-FR" altLang="fr-FR" b="1" smtClean="0"/>
          </a:p>
          <a:p>
            <a:pPr>
              <a:lnSpc>
                <a:spcPct val="80000"/>
              </a:lnSpc>
              <a:buFontTx/>
              <a:buChar char="-"/>
            </a:pPr>
            <a:r>
              <a:rPr lang="fr-FR" altLang="fr-FR" b="1" smtClean="0"/>
              <a:t>C’est sur l’enfant que repose l’effort d’adaptation.</a:t>
            </a:r>
          </a:p>
          <a:p>
            <a:pPr>
              <a:lnSpc>
                <a:spcPct val="80000"/>
              </a:lnSpc>
              <a:buFontTx/>
              <a:buNone/>
            </a:pPr>
            <a:endParaRPr lang="fr-FR" altLang="fr-FR" b="1" smtClean="0"/>
          </a:p>
          <a:p>
            <a:pPr>
              <a:lnSpc>
                <a:spcPct val="80000"/>
              </a:lnSpc>
              <a:buFontTx/>
              <a:buNone/>
            </a:pPr>
            <a:endParaRPr lang="fr-FR" altLang="fr-FR" b="1" smtClean="0"/>
          </a:p>
          <a:p>
            <a:pPr>
              <a:lnSpc>
                <a:spcPct val="80000"/>
              </a:lnSpc>
              <a:buFont typeface="Wingdings" pitchFamily="2" charset="2"/>
              <a:buNone/>
            </a:pPr>
            <a:r>
              <a:rPr lang="fr-FR" altLang="fr-FR" b="1" smtClean="0"/>
              <a:t>- Conditionnalité de l’accès à l’école = « si tu es capable de ».</a:t>
            </a:r>
          </a:p>
          <a:p>
            <a:pPr>
              <a:lnSpc>
                <a:spcPct val="80000"/>
              </a:lnSpc>
              <a:buFont typeface="Wingdings" pitchFamily="2" charset="2"/>
              <a:buNone/>
            </a:pPr>
            <a:endParaRPr lang="fr-FR" altLang="fr-FR" sz="2200" smtClean="0"/>
          </a:p>
          <a:p>
            <a:pPr>
              <a:lnSpc>
                <a:spcPct val="80000"/>
              </a:lnSpc>
            </a:pPr>
            <a:endParaRPr lang="fr-FR" altLang="fr-FR" sz="2200" smtClean="0"/>
          </a:p>
        </p:txBody>
      </p:sp>
      <p:sp>
        <p:nvSpPr>
          <p:cNvPr id="33794" name="Rectangle 6"/>
          <p:cNvSpPr>
            <a:spLocks noGrp="1" noChangeArrowheads="1"/>
          </p:cNvSpPr>
          <p:nvPr>
            <p:ph type="body" sz="half" idx="2"/>
          </p:nvPr>
        </p:nvSpPr>
        <p:spPr>
          <a:xfrm>
            <a:off x="4716463" y="765175"/>
            <a:ext cx="3675062" cy="5400675"/>
          </a:xfrm>
        </p:spPr>
        <p:txBody>
          <a:bodyPr/>
          <a:lstStyle/>
          <a:p>
            <a:pPr>
              <a:lnSpc>
                <a:spcPct val="80000"/>
              </a:lnSpc>
            </a:pPr>
            <a:r>
              <a:rPr lang="fr-FR" altLang="fr-FR" b="1" smtClean="0">
                <a:solidFill>
                  <a:schemeClr val="folHlink"/>
                </a:solidFill>
              </a:rPr>
              <a:t>INCLUSION</a:t>
            </a:r>
          </a:p>
          <a:p>
            <a:pPr>
              <a:lnSpc>
                <a:spcPct val="80000"/>
              </a:lnSpc>
              <a:buFont typeface="Wingdings" pitchFamily="2" charset="2"/>
              <a:buNone/>
            </a:pPr>
            <a:r>
              <a:rPr lang="fr-FR" altLang="fr-FR" b="1" smtClean="0"/>
              <a:t>- Conception sociale du handicap = résulte de l’interaction entre le sujet et les exigences du milieu.</a:t>
            </a:r>
          </a:p>
          <a:p>
            <a:pPr>
              <a:lnSpc>
                <a:spcPct val="80000"/>
              </a:lnSpc>
              <a:buFontTx/>
              <a:buChar char="-"/>
            </a:pPr>
            <a:r>
              <a:rPr lang="fr-FR" altLang="fr-FR" b="1" smtClean="0"/>
              <a:t>C’est à l’école de s’adapter pour permettre l’apprentissage de tous.</a:t>
            </a:r>
          </a:p>
          <a:p>
            <a:pPr>
              <a:lnSpc>
                <a:spcPct val="80000"/>
              </a:lnSpc>
              <a:buFontTx/>
              <a:buNone/>
            </a:pPr>
            <a:endParaRPr lang="fr-FR" altLang="fr-FR" b="1" smtClean="0"/>
          </a:p>
          <a:p>
            <a:pPr>
              <a:lnSpc>
                <a:spcPct val="80000"/>
              </a:lnSpc>
              <a:buFont typeface="Wingdings" pitchFamily="2" charset="2"/>
              <a:buNone/>
            </a:pPr>
            <a:r>
              <a:rPr lang="fr-FR" altLang="fr-FR" b="1" smtClean="0"/>
              <a:t>- Pas de conditionnalité d’accès.</a:t>
            </a:r>
          </a:p>
          <a:p>
            <a:pPr>
              <a:lnSpc>
                <a:spcPct val="80000"/>
              </a:lnSpc>
              <a:buFont typeface="Wingdings" pitchFamily="2" charset="2"/>
              <a:buNone/>
            </a:pPr>
            <a:endParaRPr lang="fr-FR" altLang="fr-FR" sz="2200" smtClean="0"/>
          </a:p>
          <a:p>
            <a:pPr>
              <a:lnSpc>
                <a:spcPct val="80000"/>
              </a:lnSpc>
            </a:pPr>
            <a:endParaRPr lang="fr-FR" altLang="fr-FR" sz="2200" smtClean="0"/>
          </a:p>
        </p:txBody>
      </p:sp>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7467600" cy="4873625"/>
          </a:xfrm>
        </p:spPr>
        <p:txBody>
          <a:bodyPr>
            <a:noAutofit/>
          </a:bodyPr>
          <a:lstStyle/>
          <a:p>
            <a:pPr marL="0" indent="0" algn="ctr" fontAlgn="auto">
              <a:spcAft>
                <a:spcPts val="0"/>
              </a:spcAft>
              <a:buFont typeface="Wingdings"/>
              <a:buNone/>
              <a:defRPr/>
            </a:pPr>
            <a:endParaRPr lang="fr-FR" sz="5000" dirty="0"/>
          </a:p>
          <a:p>
            <a:pPr marL="0" indent="0" algn="ctr" fontAlgn="auto">
              <a:spcAft>
                <a:spcPts val="0"/>
              </a:spcAft>
              <a:buFont typeface="Wingdings"/>
              <a:buNone/>
              <a:defRPr/>
            </a:pPr>
            <a:r>
              <a:rPr lang="fr-FR" sz="5000" b="1" u="sng" dirty="0" smtClean="0">
                <a:solidFill>
                  <a:schemeClr val="accent1">
                    <a:lumMod val="75000"/>
                  </a:schemeClr>
                </a:solidFill>
              </a:rPr>
              <a:t>Scolarisation des élèves en situation de handicap</a:t>
            </a:r>
          </a:p>
          <a:p>
            <a:pPr marL="0" indent="0" algn="ctr" fontAlgn="auto">
              <a:spcAft>
                <a:spcPts val="0"/>
              </a:spcAft>
              <a:buFont typeface="Wingdings"/>
              <a:buNone/>
              <a:defRPr/>
            </a:pPr>
            <a:endParaRPr lang="fr-FR" sz="2000" b="1" u="sng" dirty="0" smtClean="0">
              <a:solidFill>
                <a:schemeClr val="accent1">
                  <a:lumMod val="75000"/>
                </a:schemeClr>
              </a:solidFill>
            </a:endParaRPr>
          </a:p>
          <a:p>
            <a:pPr marL="0" indent="0" algn="ctr" fontAlgn="auto">
              <a:spcAft>
                <a:spcPts val="0"/>
              </a:spcAft>
              <a:buFont typeface="Wingdings"/>
              <a:buNone/>
              <a:defRPr/>
            </a:pPr>
            <a:r>
              <a:rPr lang="fr-FR" sz="2000" b="1" u="sng" dirty="0" smtClean="0">
                <a:solidFill>
                  <a:schemeClr val="accent1">
                    <a:lumMod val="75000"/>
                  </a:schemeClr>
                </a:solidFill>
              </a:rPr>
              <a:t>Circulaire 2016-117 du 8-8-2016</a:t>
            </a:r>
            <a:endParaRPr lang="fr-FR" sz="2000" b="1" u="sng" dirty="0">
              <a:solidFill>
                <a:schemeClr val="accent1">
                  <a:lumMod val="75000"/>
                </a:schemeClr>
              </a:solidFill>
            </a:endParaRPr>
          </a:p>
        </p:txBody>
      </p:sp>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7467600" cy="4873625"/>
          </a:xfrm>
        </p:spPr>
        <p:txBody>
          <a:bodyPr>
            <a:noAutofit/>
          </a:bodyPr>
          <a:lstStyle/>
          <a:p>
            <a:pPr marL="0" indent="0" algn="ctr" fontAlgn="auto">
              <a:spcAft>
                <a:spcPts val="0"/>
              </a:spcAft>
              <a:buFont typeface="Wingdings"/>
              <a:buNone/>
              <a:defRPr/>
            </a:pPr>
            <a:endParaRPr lang="fr-FR" sz="5000" dirty="0"/>
          </a:p>
          <a:p>
            <a:pPr marL="0" indent="0" algn="ctr" fontAlgn="auto">
              <a:spcAft>
                <a:spcPts val="0"/>
              </a:spcAft>
              <a:buFont typeface="Wingdings"/>
              <a:buNone/>
              <a:defRPr/>
            </a:pPr>
            <a:r>
              <a:rPr lang="fr-FR" sz="5000" b="1" u="sng" dirty="0" smtClean="0">
                <a:solidFill>
                  <a:schemeClr val="accent1">
                    <a:lumMod val="75000"/>
                  </a:schemeClr>
                </a:solidFill>
              </a:rPr>
              <a:t>Le droit commun</a:t>
            </a:r>
          </a:p>
          <a:p>
            <a:pPr marL="0" indent="0" algn="ctr" fontAlgn="auto">
              <a:spcAft>
                <a:spcPts val="0"/>
              </a:spcAft>
              <a:buFont typeface="Wingdings"/>
              <a:buNone/>
              <a:defRPr/>
            </a:pPr>
            <a:endParaRPr lang="fr-FR" sz="2000" b="1" u="sng" dirty="0" smtClean="0">
              <a:solidFill>
                <a:schemeClr val="accent1">
                  <a:lumMod val="75000"/>
                </a:schemeClr>
              </a:solidFill>
            </a:endParaRPr>
          </a:p>
          <a:p>
            <a:pPr marL="0" indent="0" algn="ctr" fontAlgn="auto">
              <a:spcAft>
                <a:spcPts val="0"/>
              </a:spcAft>
              <a:buFont typeface="Wingdings"/>
              <a:buNone/>
              <a:defRPr/>
            </a:pPr>
            <a:endParaRPr lang="fr-FR" sz="2000" b="1" u="sng" dirty="0" smtClean="0">
              <a:solidFill>
                <a:schemeClr val="accent1">
                  <a:lumMod val="75000"/>
                </a:schemeClr>
              </a:solidFill>
            </a:endParaRPr>
          </a:p>
          <a:p>
            <a:pPr marL="0" indent="0" algn="ctr" fontAlgn="auto">
              <a:spcAft>
                <a:spcPts val="0"/>
              </a:spcAft>
              <a:buFont typeface="Wingdings"/>
              <a:buNone/>
              <a:defRPr/>
            </a:pPr>
            <a:endParaRPr lang="fr-FR" sz="2000" b="1" u="sng" dirty="0">
              <a:solidFill>
                <a:schemeClr val="accent1">
                  <a:lumMod val="75000"/>
                </a:schemeClr>
              </a:solidFill>
            </a:endParaRPr>
          </a:p>
          <a:p>
            <a:pPr marL="274320" indent="-274320" fontAlgn="auto">
              <a:spcAft>
                <a:spcPts val="0"/>
              </a:spcAft>
              <a:buFont typeface="Wingdings"/>
              <a:buChar char=""/>
              <a:defRPr/>
            </a:pPr>
            <a:r>
              <a:rPr lang="fr-FR" sz="2000" b="1" dirty="0" smtClean="0"/>
              <a:t>PPRE</a:t>
            </a:r>
          </a:p>
          <a:p>
            <a:pPr marL="274320" indent="-274320" fontAlgn="auto">
              <a:spcAft>
                <a:spcPts val="0"/>
              </a:spcAft>
              <a:buFont typeface="Wingdings"/>
              <a:buChar char=""/>
              <a:defRPr/>
            </a:pPr>
            <a:r>
              <a:rPr lang="fr-FR" sz="2000" b="1" dirty="0" smtClean="0"/>
              <a:t>PAI</a:t>
            </a:r>
          </a:p>
          <a:p>
            <a:pPr marL="274320" indent="-274320" fontAlgn="auto">
              <a:spcAft>
                <a:spcPts val="0"/>
              </a:spcAft>
              <a:buFont typeface="Wingdings"/>
              <a:buChar char=""/>
              <a:defRPr/>
            </a:pPr>
            <a:r>
              <a:rPr lang="fr-FR" sz="2000" b="1" dirty="0" smtClean="0"/>
              <a:t>PAP</a:t>
            </a:r>
          </a:p>
        </p:txBody>
      </p:sp>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7467600" cy="4873625"/>
          </a:xfrm>
        </p:spPr>
        <p:txBody>
          <a:bodyPr>
            <a:noAutofit/>
          </a:bodyPr>
          <a:lstStyle/>
          <a:p>
            <a:pPr marL="0" indent="0" algn="ctr" fontAlgn="auto">
              <a:spcAft>
                <a:spcPts val="0"/>
              </a:spcAft>
              <a:buFont typeface="Wingdings"/>
              <a:buNone/>
              <a:defRPr/>
            </a:pPr>
            <a:r>
              <a:rPr lang="fr-FR" sz="5000" b="1" u="sng" dirty="0" smtClean="0">
                <a:solidFill>
                  <a:schemeClr val="accent1">
                    <a:lumMod val="75000"/>
                  </a:schemeClr>
                </a:solidFill>
              </a:rPr>
              <a:t>Les réponses nécessitant de recourir à la MDPH</a:t>
            </a:r>
            <a:endParaRPr lang="fr-FR" sz="2000" b="1" u="sng" dirty="0" smtClean="0">
              <a:solidFill>
                <a:schemeClr val="accent1">
                  <a:lumMod val="75000"/>
                </a:schemeClr>
              </a:solidFill>
            </a:endParaRPr>
          </a:p>
          <a:p>
            <a:pPr marL="0" indent="0" algn="ctr" fontAlgn="auto">
              <a:spcAft>
                <a:spcPts val="0"/>
              </a:spcAft>
              <a:buFont typeface="Wingdings"/>
              <a:buNone/>
              <a:defRPr/>
            </a:pPr>
            <a:endParaRPr lang="fr-FR" sz="2000" b="1" u="sng" dirty="0" smtClean="0">
              <a:solidFill>
                <a:schemeClr val="accent1">
                  <a:lumMod val="75000"/>
                </a:schemeClr>
              </a:solidFill>
            </a:endParaRPr>
          </a:p>
          <a:p>
            <a:pPr marL="0" indent="0" algn="ctr" fontAlgn="auto">
              <a:spcAft>
                <a:spcPts val="0"/>
              </a:spcAft>
              <a:buFont typeface="Wingdings"/>
              <a:buNone/>
              <a:defRPr/>
            </a:pPr>
            <a:endParaRPr lang="fr-FR" sz="2000" b="1" u="sng" dirty="0">
              <a:solidFill>
                <a:schemeClr val="accent1">
                  <a:lumMod val="75000"/>
                </a:schemeClr>
              </a:solidFill>
            </a:endParaRPr>
          </a:p>
        </p:txBody>
      </p:sp>
    </p:spTree>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468313" y="115888"/>
            <a:ext cx="7467600" cy="576262"/>
          </a:xfrm>
        </p:spPr>
        <p:txBody>
          <a:bodyPr anchor="ctr">
            <a:normAutofit fontScale="90000"/>
          </a:bodyPr>
          <a:lstStyle/>
          <a:p>
            <a:pPr algn="ctr" fontAlgn="auto">
              <a:spcAft>
                <a:spcPts val="0"/>
              </a:spcAft>
              <a:defRPr/>
            </a:pPr>
            <a:r>
              <a:rPr lang="fr-FR" sz="4000" b="1" u="sng" dirty="0" smtClean="0">
                <a:solidFill>
                  <a:schemeClr val="accent1"/>
                </a:solidFill>
              </a:rPr>
              <a:t>La saisine MDPH</a:t>
            </a:r>
            <a:endParaRPr lang="fr-FR" sz="4000" b="1" u="sng" dirty="0">
              <a:solidFill>
                <a:schemeClr val="accent1"/>
              </a:solidFill>
            </a:endParaRPr>
          </a:p>
        </p:txBody>
      </p:sp>
      <p:pic>
        <p:nvPicPr>
          <p:cNvPr id="40962" name="Picture 2"/>
          <p:cNvPicPr>
            <a:picLocks noGrp="1" noChangeAspect="1" noChangeArrowheads="1"/>
          </p:cNvPicPr>
          <p:nvPr>
            <p:ph sz="quarter" idx="1"/>
          </p:nvPr>
        </p:nvPicPr>
        <p:blipFill>
          <a:blip r:embed="rId3"/>
          <a:srcRect/>
          <a:stretch>
            <a:fillRect/>
          </a:stretch>
        </p:blipFill>
        <p:spPr>
          <a:xfrm>
            <a:off x="1092200" y="692150"/>
            <a:ext cx="6835775" cy="6049963"/>
          </a:xfrm>
        </p:spPr>
      </p:pic>
    </p:spTree>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468313" y="115888"/>
            <a:ext cx="7467600" cy="576262"/>
          </a:xfrm>
        </p:spPr>
        <p:txBody>
          <a:bodyPr anchor="ctr">
            <a:normAutofit fontScale="90000"/>
          </a:bodyPr>
          <a:lstStyle/>
          <a:p>
            <a:pPr algn="ctr" fontAlgn="auto">
              <a:spcAft>
                <a:spcPts val="0"/>
              </a:spcAft>
              <a:defRPr/>
            </a:pPr>
            <a:r>
              <a:rPr lang="fr-FR" sz="4000" b="1" u="sng" dirty="0" smtClean="0">
                <a:solidFill>
                  <a:schemeClr val="accent1"/>
                </a:solidFill>
              </a:rPr>
              <a:t>LES ULIS</a:t>
            </a:r>
            <a:endParaRPr lang="fr-FR" sz="4000" b="1" u="sng" dirty="0">
              <a:solidFill>
                <a:schemeClr val="accent1"/>
              </a:solidFill>
            </a:endParaRPr>
          </a:p>
        </p:txBody>
      </p:sp>
      <p:sp>
        <p:nvSpPr>
          <p:cNvPr id="17411" name="Espace réservé du contenu 2"/>
          <p:cNvSpPr>
            <a:spLocks noGrp="1"/>
          </p:cNvSpPr>
          <p:nvPr>
            <p:ph sz="quarter" idx="1"/>
          </p:nvPr>
        </p:nvSpPr>
        <p:spPr>
          <a:xfrm>
            <a:off x="395288" y="692150"/>
            <a:ext cx="8229600" cy="6049963"/>
          </a:xfrm>
        </p:spPr>
        <p:txBody>
          <a:bodyPr>
            <a:noAutofit/>
          </a:bodyPr>
          <a:lstStyle/>
          <a:p>
            <a:pPr marL="274320" indent="-274320" fontAlgn="auto">
              <a:spcAft>
                <a:spcPts val="0"/>
              </a:spcAft>
              <a:buFont typeface="Wingdings"/>
              <a:buChar char=""/>
              <a:defRPr/>
            </a:pPr>
            <a:r>
              <a:rPr lang="fr-FR" sz="2000" b="1" dirty="0" smtClean="0"/>
              <a:t>1991</a:t>
            </a:r>
            <a:r>
              <a:rPr lang="fr-FR" sz="2000" dirty="0" smtClean="0"/>
              <a:t> </a:t>
            </a:r>
            <a:r>
              <a:rPr lang="fr-FR" sz="2000" dirty="0"/>
              <a:t>: création des classes d’intégration scolaire </a:t>
            </a:r>
            <a:r>
              <a:rPr lang="fr-FR" sz="2000" dirty="0" smtClean="0"/>
              <a:t>CLIS.</a:t>
            </a:r>
          </a:p>
          <a:p>
            <a:pPr marL="0" indent="0" fontAlgn="auto">
              <a:spcAft>
                <a:spcPts val="0"/>
              </a:spcAft>
              <a:buFont typeface="Wingdings"/>
              <a:buNone/>
              <a:defRPr/>
            </a:pPr>
            <a:r>
              <a:rPr lang="fr-FR" sz="2000" dirty="0" smtClean="0"/>
              <a:t> </a:t>
            </a:r>
          </a:p>
          <a:p>
            <a:pPr marL="274320" indent="-274320" fontAlgn="auto">
              <a:spcAft>
                <a:spcPts val="0"/>
              </a:spcAft>
              <a:buFont typeface="Wingdings"/>
              <a:buChar char=""/>
              <a:defRPr/>
            </a:pPr>
            <a:r>
              <a:rPr lang="fr-FR" sz="2000" b="1" dirty="0" smtClean="0"/>
              <a:t>1995 </a:t>
            </a:r>
            <a:r>
              <a:rPr lang="fr-FR" sz="2000" b="1" dirty="0"/>
              <a:t>:  </a:t>
            </a:r>
            <a:r>
              <a:rPr lang="fr-FR" sz="2000" dirty="0"/>
              <a:t>création des unités pédagogiques d’intégration scolaire </a:t>
            </a:r>
            <a:r>
              <a:rPr lang="fr-FR" sz="2000" b="1" dirty="0"/>
              <a:t>(UPI).</a:t>
            </a:r>
          </a:p>
          <a:p>
            <a:pPr marL="274320" indent="-274320" fontAlgn="auto">
              <a:spcAft>
                <a:spcPts val="0"/>
              </a:spcAft>
              <a:buFont typeface="Wingdings"/>
              <a:buNone/>
              <a:defRPr/>
            </a:pPr>
            <a:endParaRPr lang="fr-FR" sz="2000" b="1" dirty="0"/>
          </a:p>
          <a:p>
            <a:pPr marL="274320" indent="-274320" fontAlgn="auto">
              <a:spcAft>
                <a:spcPts val="0"/>
              </a:spcAft>
              <a:buFont typeface="Wingdings"/>
              <a:buChar char=""/>
              <a:defRPr/>
            </a:pPr>
            <a:r>
              <a:rPr lang="fr-FR" sz="2000" b="1" dirty="0"/>
              <a:t>2009: </a:t>
            </a:r>
            <a:r>
              <a:rPr lang="fr-FR" sz="2000" dirty="0"/>
              <a:t>circulaire n° 2009-087 concernant la scolarisation des élèves handicapés à l'école primaire ; actualisation de l'organisation des classes pour l'inclusion scolaire (CLIS).</a:t>
            </a:r>
          </a:p>
          <a:p>
            <a:pPr marL="274320" indent="-274320" fontAlgn="auto">
              <a:spcAft>
                <a:spcPts val="0"/>
              </a:spcAft>
              <a:buFont typeface="Wingdings"/>
              <a:buChar char=""/>
              <a:defRPr/>
            </a:pPr>
            <a:endParaRPr lang="fr-FR" sz="2000" b="1" dirty="0"/>
          </a:p>
          <a:p>
            <a:pPr marL="274320" indent="-274320" fontAlgn="auto">
              <a:spcAft>
                <a:spcPts val="0"/>
              </a:spcAft>
              <a:buFont typeface="Wingdings"/>
              <a:buChar char=""/>
              <a:defRPr/>
            </a:pPr>
            <a:r>
              <a:rPr lang="fr-FR" sz="2000" b="1" dirty="0"/>
              <a:t>2010: </a:t>
            </a:r>
            <a:r>
              <a:rPr lang="fr-FR" sz="2000" dirty="0"/>
              <a:t>circulaire n° 2010-088 qui organise la scolarisation des élèves handicapés dans le second degré ; actualisation de l’organisation des unités localisées pour l’inclusion scolaire (ULIS</a:t>
            </a:r>
            <a:r>
              <a:rPr lang="fr-FR" sz="2000" dirty="0" smtClean="0"/>
              <a:t>).</a:t>
            </a:r>
          </a:p>
          <a:p>
            <a:pPr marL="274320" indent="-274320" fontAlgn="auto">
              <a:spcAft>
                <a:spcPts val="0"/>
              </a:spcAft>
              <a:buFont typeface="Wingdings"/>
              <a:buChar char=""/>
              <a:defRPr/>
            </a:pPr>
            <a:endParaRPr lang="fr-FR" sz="2000" dirty="0" smtClean="0"/>
          </a:p>
          <a:p>
            <a:pPr marL="274320" indent="-274320" fontAlgn="auto">
              <a:spcAft>
                <a:spcPts val="0"/>
              </a:spcAft>
              <a:buFont typeface="Wingdings"/>
              <a:buChar char=""/>
              <a:defRPr/>
            </a:pPr>
            <a:r>
              <a:rPr lang="fr-FR" sz="2000" b="1" dirty="0" smtClean="0"/>
              <a:t>2015 : </a:t>
            </a:r>
            <a:r>
              <a:rPr lang="fr-FR" sz="2000" dirty="0"/>
              <a:t>circulaire n° 2015-129 du 21-8-2015 </a:t>
            </a:r>
            <a:r>
              <a:rPr lang="fr-FR" sz="2000" dirty="0" smtClean="0"/>
              <a:t>: Unités </a:t>
            </a:r>
            <a:r>
              <a:rPr lang="fr-FR" sz="2000" dirty="0"/>
              <a:t>localisées pour l'inclusion scolaire (Ulis), dispositifs pour la scolarisation des élèves en situation de handicap dans le premier et le second </a:t>
            </a:r>
            <a:r>
              <a:rPr lang="fr-FR" sz="2000" dirty="0" smtClean="0"/>
              <a:t>degrés</a:t>
            </a:r>
            <a:endParaRPr lang="fr-FR" sz="2000" dirty="0"/>
          </a:p>
        </p:txBody>
      </p:sp>
    </p:spTree>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Espace réservé du contenu 2"/>
          <p:cNvSpPr>
            <a:spLocks noGrp="1"/>
          </p:cNvSpPr>
          <p:nvPr>
            <p:ph sz="quarter" idx="1"/>
          </p:nvPr>
        </p:nvSpPr>
        <p:spPr>
          <a:xfrm>
            <a:off x="395288" y="692150"/>
            <a:ext cx="8229600" cy="6049963"/>
          </a:xfrm>
        </p:spPr>
        <p:txBody>
          <a:bodyPr>
            <a:noAutofit/>
          </a:bodyPr>
          <a:lstStyle/>
          <a:p>
            <a:pPr marL="274320" indent="-274320" fontAlgn="auto">
              <a:lnSpc>
                <a:spcPct val="90000"/>
              </a:lnSpc>
              <a:spcAft>
                <a:spcPts val="0"/>
              </a:spcAft>
              <a:buFont typeface="Wingdings" pitchFamily="2" charset="2"/>
              <a:buNone/>
              <a:defRPr/>
            </a:pPr>
            <a:r>
              <a:rPr lang="fr-FR" altLang="fr-FR" sz="2200" dirty="0" smtClean="0"/>
              <a:t>Unité </a:t>
            </a:r>
            <a:r>
              <a:rPr lang="fr-FR" altLang="fr-FR" sz="2200" dirty="0"/>
              <a:t>Localisée pour l’inclusion scolaire</a:t>
            </a:r>
          </a:p>
          <a:p>
            <a:pPr marL="274320" indent="-274320" fontAlgn="auto">
              <a:lnSpc>
                <a:spcPct val="90000"/>
              </a:lnSpc>
              <a:spcAft>
                <a:spcPts val="0"/>
              </a:spcAft>
              <a:buFontTx/>
              <a:buChar char="-"/>
              <a:defRPr/>
            </a:pPr>
            <a:r>
              <a:rPr lang="fr-FR" altLang="fr-FR" sz="2200" dirty="0"/>
              <a:t>12 élèves.</a:t>
            </a:r>
          </a:p>
          <a:p>
            <a:pPr marL="274320" indent="-274320" fontAlgn="auto">
              <a:lnSpc>
                <a:spcPct val="90000"/>
              </a:lnSpc>
              <a:spcAft>
                <a:spcPts val="0"/>
              </a:spcAft>
              <a:buFontTx/>
              <a:buChar char="-"/>
              <a:defRPr/>
            </a:pPr>
            <a:r>
              <a:rPr lang="fr-FR" altLang="fr-FR" sz="2200" dirty="0"/>
              <a:t>Inscrit dans une classe de référence</a:t>
            </a:r>
            <a:r>
              <a:rPr lang="fr-FR" altLang="fr-FR" sz="2200" dirty="0" smtClean="0"/>
              <a:t>.</a:t>
            </a:r>
            <a:r>
              <a:rPr lang="fr-FR" altLang="fr-FR" sz="2000" dirty="0"/>
              <a:t> classe ou division correspondant approximativement à leur classe d’âge, conformément à leur PPS.</a:t>
            </a:r>
          </a:p>
          <a:p>
            <a:pPr marL="274320" indent="-274320" fontAlgn="auto">
              <a:lnSpc>
                <a:spcPct val="90000"/>
              </a:lnSpc>
              <a:spcAft>
                <a:spcPts val="0"/>
              </a:spcAft>
              <a:buFontTx/>
              <a:buChar char="-"/>
              <a:defRPr/>
            </a:pPr>
            <a:r>
              <a:rPr lang="fr-FR" altLang="fr-FR" sz="2200" dirty="0" smtClean="0"/>
              <a:t>Regroupement </a:t>
            </a:r>
            <a:r>
              <a:rPr lang="fr-FR" altLang="fr-FR" sz="2200" dirty="0"/>
              <a:t>avec le coordonnateur en fonction des besoins.</a:t>
            </a:r>
          </a:p>
          <a:p>
            <a:pPr marL="274320" indent="-274320" fontAlgn="auto">
              <a:lnSpc>
                <a:spcPct val="90000"/>
              </a:lnSpc>
              <a:spcAft>
                <a:spcPts val="0"/>
              </a:spcAft>
              <a:buFontTx/>
              <a:buChar char="-"/>
              <a:defRPr/>
            </a:pPr>
            <a:r>
              <a:rPr lang="fr-FR" altLang="fr-FR" sz="2200" dirty="0"/>
              <a:t>AESH collective</a:t>
            </a:r>
            <a:r>
              <a:rPr lang="fr-FR" altLang="fr-FR" sz="2200" dirty="0" smtClean="0"/>
              <a:t>.</a:t>
            </a:r>
          </a:p>
          <a:p>
            <a:pPr marL="274320" indent="-274320" fontAlgn="auto">
              <a:lnSpc>
                <a:spcPct val="90000"/>
              </a:lnSpc>
              <a:spcAft>
                <a:spcPts val="0"/>
              </a:spcAft>
              <a:buFontTx/>
              <a:buChar char="-"/>
              <a:defRPr/>
            </a:pPr>
            <a:endParaRPr lang="fr-FR" altLang="fr-FR" sz="2200" dirty="0"/>
          </a:p>
          <a:p>
            <a:pPr marL="0" indent="0" fontAlgn="auto">
              <a:spcAft>
                <a:spcPts val="0"/>
              </a:spcAft>
              <a:buFont typeface="Wingdings"/>
              <a:buNone/>
              <a:defRPr/>
            </a:pPr>
            <a:r>
              <a:rPr lang="fr-FR" sz="2200" dirty="0" smtClean="0"/>
              <a:t>Différentes ULIS</a:t>
            </a:r>
          </a:p>
          <a:p>
            <a:pPr marL="274320" indent="-274320" fontAlgn="auto">
              <a:lnSpc>
                <a:spcPct val="90000"/>
              </a:lnSpc>
              <a:spcAft>
                <a:spcPts val="0"/>
              </a:spcAft>
              <a:buFont typeface="Wingdings"/>
              <a:buChar char=""/>
              <a:defRPr/>
            </a:pPr>
            <a:r>
              <a:rPr lang="fr-FR" altLang="fr-FR" sz="2000" dirty="0">
                <a:solidFill>
                  <a:schemeClr val="accent1">
                    <a:lumMod val="75000"/>
                  </a:schemeClr>
                </a:solidFill>
              </a:rPr>
              <a:t>TFC</a:t>
            </a:r>
            <a:r>
              <a:rPr lang="fr-FR" altLang="fr-FR" sz="2000" dirty="0"/>
              <a:t> : troubles des fonctions cognitives ou mentales</a:t>
            </a:r>
          </a:p>
          <a:p>
            <a:pPr marL="274320" indent="-274320" fontAlgn="auto">
              <a:lnSpc>
                <a:spcPct val="90000"/>
              </a:lnSpc>
              <a:spcAft>
                <a:spcPts val="0"/>
              </a:spcAft>
              <a:buFont typeface="Wingdings"/>
              <a:buChar char=""/>
              <a:defRPr/>
            </a:pPr>
            <a:r>
              <a:rPr lang="fr-FR" altLang="fr-FR" sz="2000" dirty="0">
                <a:solidFill>
                  <a:schemeClr val="accent1">
                    <a:lumMod val="75000"/>
                  </a:schemeClr>
                </a:solidFill>
              </a:rPr>
              <a:t>TSLA</a:t>
            </a:r>
            <a:r>
              <a:rPr lang="fr-FR" altLang="fr-FR" sz="2000" dirty="0"/>
              <a:t> : troubles spécifiques du langage et des apprentissages.</a:t>
            </a:r>
          </a:p>
          <a:p>
            <a:pPr marL="274320" indent="-274320" fontAlgn="auto">
              <a:lnSpc>
                <a:spcPct val="90000"/>
              </a:lnSpc>
              <a:spcAft>
                <a:spcPts val="0"/>
              </a:spcAft>
              <a:buFont typeface="Wingdings"/>
              <a:buChar char=""/>
              <a:defRPr/>
            </a:pPr>
            <a:r>
              <a:rPr lang="fr-FR" altLang="fr-FR" sz="2000" dirty="0">
                <a:solidFill>
                  <a:schemeClr val="accent1">
                    <a:lumMod val="75000"/>
                  </a:schemeClr>
                </a:solidFill>
              </a:rPr>
              <a:t>TED</a:t>
            </a:r>
            <a:r>
              <a:rPr lang="fr-FR" altLang="fr-FR" sz="2000" dirty="0"/>
              <a:t> : troubles envahissants du développement (dont autisme).</a:t>
            </a:r>
          </a:p>
          <a:p>
            <a:pPr marL="274320" indent="-274320" fontAlgn="auto">
              <a:lnSpc>
                <a:spcPct val="90000"/>
              </a:lnSpc>
              <a:spcAft>
                <a:spcPts val="0"/>
              </a:spcAft>
              <a:buFont typeface="Wingdings"/>
              <a:buChar char=""/>
              <a:defRPr/>
            </a:pPr>
            <a:r>
              <a:rPr lang="fr-FR" altLang="fr-FR" sz="2000" dirty="0">
                <a:solidFill>
                  <a:schemeClr val="accent1">
                    <a:lumMod val="75000"/>
                  </a:schemeClr>
                </a:solidFill>
              </a:rPr>
              <a:t>TFM</a:t>
            </a:r>
            <a:r>
              <a:rPr lang="fr-FR" altLang="fr-FR" sz="2000" dirty="0"/>
              <a:t> : troubles des fonctions motrices.</a:t>
            </a:r>
          </a:p>
          <a:p>
            <a:pPr marL="274320" indent="-274320" fontAlgn="auto">
              <a:lnSpc>
                <a:spcPct val="90000"/>
              </a:lnSpc>
              <a:spcAft>
                <a:spcPts val="0"/>
              </a:spcAft>
              <a:buFont typeface="Wingdings"/>
              <a:buChar char=""/>
              <a:defRPr/>
            </a:pPr>
            <a:r>
              <a:rPr lang="fr-FR" altLang="fr-FR" sz="2000" dirty="0">
                <a:solidFill>
                  <a:schemeClr val="accent1">
                    <a:lumMod val="75000"/>
                  </a:schemeClr>
                </a:solidFill>
              </a:rPr>
              <a:t>TFA</a:t>
            </a:r>
            <a:r>
              <a:rPr lang="fr-FR" altLang="fr-FR" sz="2000" dirty="0"/>
              <a:t> : troubles des fonctions auditives.</a:t>
            </a:r>
          </a:p>
          <a:p>
            <a:pPr marL="274320" indent="-274320" fontAlgn="auto">
              <a:lnSpc>
                <a:spcPct val="90000"/>
              </a:lnSpc>
              <a:spcAft>
                <a:spcPts val="0"/>
              </a:spcAft>
              <a:buFont typeface="Wingdings"/>
              <a:buChar char=""/>
              <a:defRPr/>
            </a:pPr>
            <a:r>
              <a:rPr lang="fr-FR" altLang="fr-FR" sz="2000" dirty="0">
                <a:solidFill>
                  <a:schemeClr val="accent1">
                    <a:lumMod val="75000"/>
                  </a:schemeClr>
                </a:solidFill>
              </a:rPr>
              <a:t>TFV</a:t>
            </a:r>
            <a:r>
              <a:rPr lang="fr-FR" altLang="fr-FR" sz="2000" dirty="0"/>
              <a:t> : troubles des fonctions visuelles.</a:t>
            </a:r>
          </a:p>
          <a:p>
            <a:pPr marL="274320" indent="-274320" fontAlgn="auto">
              <a:lnSpc>
                <a:spcPct val="90000"/>
              </a:lnSpc>
              <a:spcAft>
                <a:spcPts val="0"/>
              </a:spcAft>
              <a:buFont typeface="Wingdings"/>
              <a:buChar char=""/>
              <a:defRPr/>
            </a:pPr>
            <a:r>
              <a:rPr lang="fr-FR" altLang="fr-FR" sz="2000" dirty="0">
                <a:solidFill>
                  <a:schemeClr val="accent1">
                    <a:lumMod val="75000"/>
                  </a:schemeClr>
                </a:solidFill>
              </a:rPr>
              <a:t>TMA</a:t>
            </a:r>
            <a:r>
              <a:rPr lang="fr-FR" altLang="fr-FR" sz="2000" dirty="0"/>
              <a:t> : troubles multiples associés (pluri handicap ou maladie invalidante).</a:t>
            </a:r>
          </a:p>
          <a:p>
            <a:pPr marL="0" indent="0" fontAlgn="auto">
              <a:spcAft>
                <a:spcPts val="0"/>
              </a:spcAft>
              <a:buFont typeface="Wingdings"/>
              <a:buNone/>
              <a:defRPr/>
            </a:pPr>
            <a:endParaRPr lang="fr-FR" sz="2200" dirty="0"/>
          </a:p>
        </p:txBody>
      </p:sp>
    </p:spTree>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b="1" cap="all" dirty="0" smtClean="0">
                <a:solidFill>
                  <a:schemeClr val="accent1">
                    <a:lumMod val="75000"/>
                  </a:schemeClr>
                </a:solidFill>
              </a:rPr>
              <a:t>L’accompagnement </a:t>
            </a:r>
            <a:br>
              <a:rPr lang="fr-FR" b="1" cap="all" dirty="0" smtClean="0">
                <a:solidFill>
                  <a:schemeClr val="accent1">
                    <a:lumMod val="75000"/>
                  </a:schemeClr>
                </a:solidFill>
              </a:rPr>
            </a:br>
            <a:r>
              <a:rPr lang="fr-FR" b="1" cap="all" dirty="0" smtClean="0">
                <a:solidFill>
                  <a:schemeClr val="accent1">
                    <a:lumMod val="75000"/>
                  </a:schemeClr>
                </a:solidFill>
              </a:rPr>
              <a:t>Médico-Social</a:t>
            </a:r>
            <a:endParaRPr lang="fr-FR" b="1" cap="all" dirty="0">
              <a:solidFill>
                <a:schemeClr val="accent1">
                  <a:lumMod val="75000"/>
                </a:schemeClr>
              </a:solidFill>
            </a:endParaRPr>
          </a:p>
        </p:txBody>
      </p:sp>
      <p:sp>
        <p:nvSpPr>
          <p:cNvPr id="47106" name="ZoneTexte 2"/>
          <p:cNvSpPr txBox="1">
            <a:spLocks noChangeArrowheads="1"/>
          </p:cNvSpPr>
          <p:nvPr/>
        </p:nvSpPr>
        <p:spPr bwMode="auto">
          <a:xfrm>
            <a:off x="579438" y="2060575"/>
            <a:ext cx="7129462" cy="4616450"/>
          </a:xfrm>
          <a:prstGeom prst="rect">
            <a:avLst/>
          </a:prstGeom>
          <a:noFill/>
          <a:ln w="9525">
            <a:noFill/>
            <a:miter lim="800000"/>
            <a:headEnd/>
            <a:tailEnd/>
          </a:ln>
        </p:spPr>
        <p:txBody>
          <a:bodyPr>
            <a:spAutoFit/>
          </a:bodyPr>
          <a:lstStyle/>
          <a:p>
            <a:r>
              <a:rPr lang="fr-FR" sz="3000">
                <a:latin typeface="Century Schoolbook"/>
              </a:rPr>
              <a:t>"établissements ou services d'enseignement qui assurent, à titre principal, </a:t>
            </a:r>
            <a:r>
              <a:rPr lang="fr-FR" sz="3000" b="1">
                <a:latin typeface="Century Schoolbook"/>
              </a:rPr>
              <a:t>une éducation adaptée et un accompagnement social ou médico-social aux mineurs ou jeunes adultes handicapés ou présentant des difficultés d'adaptation</a:t>
            </a:r>
            <a:r>
              <a:rPr lang="fr-FR" sz="3000">
                <a:latin typeface="Century Schoolbook"/>
              </a:rPr>
              <a:t>".</a:t>
            </a:r>
          </a:p>
          <a:p>
            <a:endParaRPr lang="fr-FR" i="1">
              <a:latin typeface="Century Schoolbook"/>
            </a:endParaRPr>
          </a:p>
          <a:p>
            <a:pPr algn="r"/>
            <a:r>
              <a:rPr lang="fr-FR">
                <a:latin typeface="Century Schoolbook"/>
              </a:rPr>
              <a:t>Code de l’action sociale et des familles.</a:t>
            </a:r>
          </a:p>
          <a:p>
            <a:endParaRPr lang="fr-FR">
              <a:latin typeface="Century Schoolbook"/>
            </a:endParaRPr>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7467600" cy="4873625"/>
          </a:xfrm>
        </p:spPr>
        <p:txBody>
          <a:bodyPr>
            <a:noAutofit/>
          </a:bodyPr>
          <a:lstStyle/>
          <a:p>
            <a:pPr marL="0" indent="0" algn="ctr" fontAlgn="auto">
              <a:spcAft>
                <a:spcPts val="0"/>
              </a:spcAft>
              <a:buFont typeface="Wingdings"/>
              <a:buNone/>
              <a:defRPr/>
            </a:pPr>
            <a:endParaRPr lang="fr-FR" sz="5000" dirty="0"/>
          </a:p>
          <a:p>
            <a:pPr marL="0" indent="0" algn="ctr" fontAlgn="auto">
              <a:spcAft>
                <a:spcPts val="0"/>
              </a:spcAft>
              <a:buFont typeface="Wingdings"/>
              <a:buNone/>
              <a:defRPr/>
            </a:pPr>
            <a:r>
              <a:rPr lang="fr-FR" sz="5000" b="1" u="sng" dirty="0" smtClean="0">
                <a:solidFill>
                  <a:schemeClr val="accent1">
                    <a:lumMod val="75000"/>
                  </a:schemeClr>
                </a:solidFill>
              </a:rPr>
              <a:t>Qu’est ce que selon vous le « handicap »?</a:t>
            </a:r>
            <a:endParaRPr lang="fr-FR" sz="5000" b="1" u="sng" dirty="0">
              <a:solidFill>
                <a:schemeClr val="accent1">
                  <a:lumMod val="75000"/>
                </a:schemeClr>
              </a:solidFill>
            </a:endParaRPr>
          </a:p>
        </p:txBody>
      </p:sp>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2001837"/>
          </a:xfrm>
        </p:spPr>
        <p:txBody>
          <a:bodyPr>
            <a:normAutofit fontScale="90000"/>
          </a:bodyPr>
          <a:lstStyle/>
          <a:p>
            <a:pPr algn="ctr" fontAlgn="auto">
              <a:spcAft>
                <a:spcPts val="0"/>
              </a:spcAft>
              <a:defRPr/>
            </a:pPr>
            <a:r>
              <a:rPr lang="fr-FR" sz="3300" b="1" cap="all" dirty="0">
                <a:solidFill>
                  <a:schemeClr val="accent1">
                    <a:lumMod val="75000"/>
                  </a:schemeClr>
                </a:solidFill>
              </a:rPr>
              <a:t>Différents types </a:t>
            </a:r>
            <a:r>
              <a:rPr lang="fr-FR" sz="3300" b="1" cap="all" dirty="0" smtClean="0">
                <a:solidFill>
                  <a:schemeClr val="accent1">
                    <a:lumMod val="75000"/>
                  </a:schemeClr>
                </a:solidFill>
              </a:rPr>
              <a:t>d'établissements </a:t>
            </a:r>
            <a:br>
              <a:rPr lang="fr-FR" sz="3300" b="1" cap="all" dirty="0" smtClean="0">
                <a:solidFill>
                  <a:schemeClr val="accent1">
                    <a:lumMod val="75000"/>
                  </a:schemeClr>
                </a:solidFill>
              </a:rPr>
            </a:br>
            <a:r>
              <a:rPr lang="fr-FR" sz="3300" b="1" cap="all" dirty="0" smtClean="0">
                <a:solidFill>
                  <a:schemeClr val="accent1">
                    <a:lumMod val="75000"/>
                  </a:schemeClr>
                </a:solidFill>
              </a:rPr>
              <a:t>du </a:t>
            </a:r>
            <a:r>
              <a:rPr lang="fr-FR" sz="3300" b="1" cap="all" dirty="0">
                <a:solidFill>
                  <a:schemeClr val="accent1">
                    <a:lumMod val="75000"/>
                  </a:schemeClr>
                </a:solidFill>
              </a:rPr>
              <a:t>secteur médico-éducatif</a:t>
            </a:r>
            <a:r>
              <a:rPr lang="fr-FR" b="1" cap="all" spc="75" dirty="0">
                <a:latin typeface="Calibri"/>
              </a:rPr>
              <a:t/>
            </a:r>
            <a:br>
              <a:rPr lang="fr-FR" b="1" cap="all" spc="75" dirty="0">
                <a:latin typeface="Calibri"/>
              </a:rPr>
            </a:br>
            <a:endParaRPr lang="fr-FR" dirty="0"/>
          </a:p>
        </p:txBody>
      </p:sp>
      <p:sp>
        <p:nvSpPr>
          <p:cNvPr id="3" name="ZoneTexte 2"/>
          <p:cNvSpPr txBox="1">
            <a:spLocks noChangeArrowheads="1"/>
          </p:cNvSpPr>
          <p:nvPr/>
        </p:nvSpPr>
        <p:spPr bwMode="auto">
          <a:xfrm>
            <a:off x="922338" y="2636838"/>
            <a:ext cx="6913562" cy="2400300"/>
          </a:xfrm>
          <a:prstGeom prst="rect">
            <a:avLst/>
          </a:prstGeom>
          <a:noFill/>
          <a:ln w="9525">
            <a:noFill/>
            <a:miter lim="800000"/>
            <a:headEnd/>
            <a:tailEnd/>
          </a:ln>
        </p:spPr>
        <p:txBody>
          <a:bodyPr>
            <a:spAutoFit/>
          </a:bodyPr>
          <a:lstStyle/>
          <a:p>
            <a:r>
              <a:rPr lang="fr-FR" sz="2500" b="1">
                <a:latin typeface="Century Schoolbook"/>
              </a:rPr>
              <a:t>IME</a:t>
            </a:r>
            <a:r>
              <a:rPr lang="fr-FR" sz="2500">
                <a:latin typeface="Century Schoolbook"/>
              </a:rPr>
              <a:t> : Institut Médico-Educatifs</a:t>
            </a:r>
          </a:p>
          <a:p>
            <a:endParaRPr lang="fr-FR" sz="2500">
              <a:latin typeface="Century Schoolbook"/>
            </a:endParaRPr>
          </a:p>
          <a:p>
            <a:endParaRPr lang="fr-FR" sz="2500">
              <a:latin typeface="Century Schoolbook"/>
            </a:endParaRPr>
          </a:p>
          <a:p>
            <a:endParaRPr lang="fr-FR" sz="2500">
              <a:latin typeface="Century Schoolbook"/>
            </a:endParaRPr>
          </a:p>
          <a:p>
            <a:r>
              <a:rPr lang="fr-FR" sz="2500" b="1">
                <a:latin typeface="Century Schoolbook"/>
              </a:rPr>
              <a:t>ITEP</a:t>
            </a:r>
            <a:r>
              <a:rPr lang="fr-FR" sz="2500">
                <a:latin typeface="Century Schoolbook"/>
              </a:rPr>
              <a:t> : Institut Thérapeutiques, Educatifs et Pédagogiques </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93775"/>
          </a:xfrm>
        </p:spPr>
        <p:txBody>
          <a:bodyPr/>
          <a:lstStyle/>
          <a:p>
            <a:pPr fontAlgn="auto">
              <a:spcAft>
                <a:spcPts val="0"/>
              </a:spcAft>
              <a:defRPr/>
            </a:pPr>
            <a:r>
              <a:rPr lang="fr-FR" b="1" cap="all" dirty="0">
                <a:solidFill>
                  <a:schemeClr val="accent1">
                    <a:lumMod val="75000"/>
                  </a:schemeClr>
                </a:solidFill>
              </a:rPr>
              <a:t>LES IME : </a:t>
            </a:r>
            <a:r>
              <a:rPr lang="fr-FR" b="1" cap="all" dirty="0" smtClean="0">
                <a:solidFill>
                  <a:schemeClr val="accent1">
                    <a:lumMod val="75000"/>
                  </a:schemeClr>
                </a:solidFill>
              </a:rPr>
              <a:t/>
            </a:r>
            <a:br>
              <a:rPr lang="fr-FR" b="1" cap="all" dirty="0" smtClean="0">
                <a:solidFill>
                  <a:schemeClr val="accent1">
                    <a:lumMod val="75000"/>
                  </a:schemeClr>
                </a:solidFill>
              </a:rPr>
            </a:br>
            <a:r>
              <a:rPr lang="fr-FR" sz="1800" b="1" cap="all" dirty="0" smtClean="0">
                <a:solidFill>
                  <a:schemeClr val="accent1">
                    <a:lumMod val="75000"/>
                  </a:schemeClr>
                </a:solidFill>
              </a:rPr>
              <a:t>Institut </a:t>
            </a:r>
            <a:r>
              <a:rPr lang="fr-FR" sz="1800" b="1" cap="all" dirty="0" err="1">
                <a:solidFill>
                  <a:schemeClr val="accent1">
                    <a:lumMod val="75000"/>
                  </a:schemeClr>
                </a:solidFill>
              </a:rPr>
              <a:t>Medico</a:t>
            </a:r>
            <a:r>
              <a:rPr lang="fr-FR" sz="1800" b="1" cap="all" dirty="0">
                <a:solidFill>
                  <a:schemeClr val="accent1">
                    <a:lumMod val="75000"/>
                  </a:schemeClr>
                </a:solidFill>
              </a:rPr>
              <a:t>-Educatifs</a:t>
            </a:r>
          </a:p>
        </p:txBody>
      </p:sp>
      <p:sp>
        <p:nvSpPr>
          <p:cNvPr id="3" name="ZoneTexte 2"/>
          <p:cNvSpPr txBox="1">
            <a:spLocks noChangeArrowheads="1"/>
          </p:cNvSpPr>
          <p:nvPr/>
        </p:nvSpPr>
        <p:spPr bwMode="auto">
          <a:xfrm>
            <a:off x="684213" y="1484313"/>
            <a:ext cx="7127875" cy="4970462"/>
          </a:xfrm>
          <a:prstGeom prst="rect">
            <a:avLst/>
          </a:prstGeom>
          <a:noFill/>
          <a:ln w="9525">
            <a:noFill/>
            <a:miter lim="800000"/>
            <a:headEnd/>
            <a:tailEnd/>
          </a:ln>
        </p:spPr>
        <p:txBody>
          <a:bodyPr>
            <a:spAutoFit/>
          </a:bodyPr>
          <a:lstStyle/>
          <a:p>
            <a:r>
              <a:rPr lang="fr-FR" sz="2300" i="1">
                <a:latin typeface="Century Schoolbook"/>
              </a:rPr>
              <a:t>« établissements (instituts médico-pédagogiques et instituts médico-professionnels) et services prenant en charge les enfants ou adolescents présentant </a:t>
            </a:r>
            <a:r>
              <a:rPr lang="fr-FR" sz="2300" b="1" i="1">
                <a:solidFill>
                  <a:srgbClr val="FF0000"/>
                </a:solidFill>
                <a:latin typeface="Century Schoolbook"/>
              </a:rPr>
              <a:t>une déficience intellectuelle</a:t>
            </a:r>
            <a:r>
              <a:rPr lang="fr-FR" sz="2300" i="1">
                <a:latin typeface="Century Schoolbook"/>
              </a:rPr>
              <a:t>. </a:t>
            </a:r>
          </a:p>
          <a:p>
            <a:r>
              <a:rPr lang="fr-FR" sz="2300" i="1">
                <a:latin typeface="Century Schoolbook"/>
              </a:rPr>
              <a:t>Cette première catégorie d’établissements et de services accueille également ces enfants ou adolescents lorsque leur déficience intellectuelle </a:t>
            </a:r>
            <a:r>
              <a:rPr lang="fr-FR" sz="2300" b="1" i="1">
                <a:latin typeface="Century Schoolbook"/>
              </a:rPr>
              <a:t>s’accompagne de troubles</a:t>
            </a:r>
            <a:r>
              <a:rPr lang="fr-FR" sz="2300" i="1">
                <a:latin typeface="Century Schoolbook"/>
              </a:rPr>
              <a:t>, tels que des troubles de la personnalité, des troubles comitiaux, des troubles moteurs et sensoriels et des troubles graves de la communication de toutes origines, ainsi que des maladies chroniques compatibles avec une vie collective. »</a:t>
            </a:r>
          </a:p>
          <a:p>
            <a:pPr algn="r"/>
            <a:r>
              <a:rPr lang="fr-FR" i="1">
                <a:latin typeface="Century Schoolbook"/>
              </a:rPr>
              <a:t>Code de l’action sociale et des familles</a:t>
            </a:r>
            <a:endParaRPr lang="fr-FR">
              <a:latin typeface="Century Schoolbook"/>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1258888" y="260350"/>
            <a:ext cx="6480175" cy="6480175"/>
          </a:xfrm>
          <a:prstGeom prst="ellipse">
            <a:avLst/>
          </a:prstGeom>
          <a:solidFill>
            <a:srgbClr val="002060"/>
          </a:solidFill>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fr-FR" sz="4900" dirty="0">
                <a:solidFill>
                  <a:schemeClr val="bg1"/>
                </a:solidFill>
              </a:rPr>
              <a:t>IME</a:t>
            </a:r>
          </a:p>
          <a:p>
            <a:pPr algn="ctr" fontAlgn="auto">
              <a:spcBef>
                <a:spcPts val="0"/>
              </a:spcBef>
              <a:spcAft>
                <a:spcPts val="0"/>
              </a:spcAft>
              <a:defRPr/>
            </a:pPr>
            <a:endParaRPr lang="fr-FR" sz="4900" dirty="0">
              <a:solidFill>
                <a:schemeClr val="bg1"/>
              </a:solidFill>
            </a:endParaRPr>
          </a:p>
          <a:p>
            <a:pPr algn="ctr" fontAlgn="auto">
              <a:spcBef>
                <a:spcPts val="0"/>
              </a:spcBef>
              <a:spcAft>
                <a:spcPts val="0"/>
              </a:spcAft>
              <a:defRPr/>
            </a:pPr>
            <a:r>
              <a:rPr lang="fr-FR" sz="2500" dirty="0">
                <a:solidFill>
                  <a:schemeClr val="bg1"/>
                </a:solidFill>
              </a:rPr>
              <a:t>Instituts Médico Educatifs</a:t>
            </a:r>
            <a:endParaRPr lang="fr-FR" sz="2500" dirty="0">
              <a:solidFill>
                <a:schemeClr val="bg1"/>
              </a:solidFill>
            </a:endParaRPr>
          </a:p>
        </p:txBody>
      </p:sp>
      <p:sp>
        <p:nvSpPr>
          <p:cNvPr id="6" name="Ellipse 5"/>
          <p:cNvSpPr/>
          <p:nvPr/>
        </p:nvSpPr>
        <p:spPr>
          <a:xfrm>
            <a:off x="1260475" y="260350"/>
            <a:ext cx="6480175" cy="6480175"/>
          </a:xfrm>
          <a:prstGeom prst="ellipse">
            <a:avLst/>
          </a:prstGeom>
          <a:solidFill>
            <a:srgbClr val="002060"/>
          </a:solidFill>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fr-FR" sz="2500" dirty="0">
              <a:solidFill>
                <a:schemeClr val="bg1"/>
              </a:solidFill>
            </a:endParaRPr>
          </a:p>
        </p:txBody>
      </p:sp>
      <p:graphicFrame>
        <p:nvGraphicFramePr>
          <p:cNvPr id="4" name="Diagramme 3"/>
          <p:cNvGraphicFramePr/>
          <p:nvPr/>
        </p:nvGraphicFramePr>
        <p:xfrm>
          <a:off x="1524000" y="1397000"/>
          <a:ext cx="700844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FE9B4497-B3D1-433B-98C8-EE2061666B1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BE6A138F-1EA2-4ED6-81DE-6345CC15B82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4" grpId="0">
        <p:bldSub>
          <a:bldDgm bld="one" rev="1"/>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425575"/>
          </a:xfrm>
        </p:spPr>
        <p:txBody>
          <a:bodyPr/>
          <a:lstStyle/>
          <a:p>
            <a:pPr fontAlgn="auto">
              <a:spcAft>
                <a:spcPts val="0"/>
              </a:spcAft>
              <a:defRPr/>
            </a:pPr>
            <a:r>
              <a:rPr lang="fr-FR" b="1" cap="all" dirty="0" smtClean="0">
                <a:solidFill>
                  <a:schemeClr val="accent1">
                    <a:lumMod val="75000"/>
                  </a:schemeClr>
                </a:solidFill>
              </a:rPr>
              <a:t>LES ITEP </a:t>
            </a:r>
            <a:r>
              <a:rPr lang="fr-FR" sz="2000" b="1" cap="all" dirty="0">
                <a:solidFill>
                  <a:schemeClr val="accent1">
                    <a:lumMod val="75000"/>
                  </a:schemeClr>
                </a:solidFill>
              </a:rPr>
              <a:t>: </a:t>
            </a:r>
            <a:r>
              <a:rPr lang="fr-FR" sz="2000" b="1" cap="all" dirty="0" smtClean="0">
                <a:solidFill>
                  <a:schemeClr val="accent1">
                    <a:lumMod val="75000"/>
                  </a:schemeClr>
                </a:solidFill>
              </a:rPr>
              <a:t/>
            </a:r>
            <a:br>
              <a:rPr lang="fr-FR" sz="2000" b="1" cap="all" dirty="0" smtClean="0">
                <a:solidFill>
                  <a:schemeClr val="accent1">
                    <a:lumMod val="75000"/>
                  </a:schemeClr>
                </a:solidFill>
              </a:rPr>
            </a:br>
            <a:r>
              <a:rPr lang="fr-FR" sz="2000" b="1" cap="all" dirty="0" smtClean="0">
                <a:solidFill>
                  <a:schemeClr val="accent1">
                    <a:lumMod val="75000"/>
                  </a:schemeClr>
                </a:solidFill>
              </a:rPr>
              <a:t>Institut </a:t>
            </a:r>
            <a:r>
              <a:rPr lang="fr-FR" sz="2000" b="1" cap="all" dirty="0">
                <a:solidFill>
                  <a:schemeClr val="accent1">
                    <a:lumMod val="75000"/>
                  </a:schemeClr>
                </a:solidFill>
              </a:rPr>
              <a:t>Thérapeutiques, Educatifs et Pédagogiques </a:t>
            </a:r>
            <a:endParaRPr lang="fr-FR" b="1" cap="all" dirty="0">
              <a:solidFill>
                <a:schemeClr val="accent1">
                  <a:lumMod val="75000"/>
                </a:schemeClr>
              </a:solidFill>
            </a:endParaRPr>
          </a:p>
        </p:txBody>
      </p:sp>
      <p:sp>
        <p:nvSpPr>
          <p:cNvPr id="3" name="ZoneTexte 2"/>
          <p:cNvSpPr txBox="1">
            <a:spLocks noChangeArrowheads="1"/>
          </p:cNvSpPr>
          <p:nvPr/>
        </p:nvSpPr>
        <p:spPr bwMode="auto">
          <a:xfrm>
            <a:off x="468313" y="2060575"/>
            <a:ext cx="7632700" cy="3832225"/>
          </a:xfrm>
          <a:prstGeom prst="rect">
            <a:avLst/>
          </a:prstGeom>
          <a:noFill/>
          <a:ln w="9525">
            <a:noFill/>
            <a:miter lim="800000"/>
            <a:headEnd/>
            <a:tailEnd/>
          </a:ln>
        </p:spPr>
        <p:txBody>
          <a:bodyPr>
            <a:spAutoFit/>
          </a:bodyPr>
          <a:lstStyle/>
          <a:p>
            <a:r>
              <a:rPr lang="fr-FR" sz="2500" i="1">
                <a:latin typeface="Century Schoolbook"/>
              </a:rPr>
              <a:t>« Les instituts thérapeutiques, éducatifs et pédagogiques accueillent les enfants, adolescents ou jeunes adultes qui présentent des </a:t>
            </a:r>
            <a:r>
              <a:rPr lang="fr-FR" sz="2500" b="1" i="1">
                <a:solidFill>
                  <a:srgbClr val="FF0000"/>
                </a:solidFill>
                <a:latin typeface="Century Schoolbook"/>
              </a:rPr>
              <a:t>difficultés psychologiques</a:t>
            </a:r>
            <a:r>
              <a:rPr lang="fr-FR" sz="2500" i="1">
                <a:latin typeface="Century Schoolbook"/>
              </a:rPr>
              <a:t> dont </a:t>
            </a:r>
            <a:r>
              <a:rPr lang="fr-FR" sz="2500" b="1" i="1">
                <a:latin typeface="Century Schoolbook"/>
              </a:rPr>
              <a:t>l’expression</a:t>
            </a:r>
            <a:r>
              <a:rPr lang="fr-FR" sz="2500" i="1">
                <a:latin typeface="Century Schoolbook"/>
              </a:rPr>
              <a:t>, notamment l’intensité des troubles du comportement, perturbe gravement la socialisation et l’accès aux apprentissages. </a:t>
            </a:r>
          </a:p>
          <a:p>
            <a:endParaRPr lang="fr-FR" sz="2500" i="1">
              <a:latin typeface="Century Schoolbook"/>
            </a:endParaRPr>
          </a:p>
          <a:p>
            <a:pPr algn="r"/>
            <a:r>
              <a:rPr lang="fr-FR" i="1">
                <a:latin typeface="Century Schoolbook"/>
              </a:rPr>
              <a:t>Code de l’action sociale et des familles</a:t>
            </a:r>
            <a:endParaRPr lang="fr-FR">
              <a:latin typeface="Century Schoolbook"/>
            </a:endParaRPr>
          </a:p>
          <a:p>
            <a:endParaRPr lang="fr-FR" sz="2500">
              <a:latin typeface="Century Schoolbook"/>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b="1" cap="all" dirty="0">
                <a:solidFill>
                  <a:schemeClr val="accent1">
                    <a:lumMod val="75000"/>
                  </a:schemeClr>
                </a:solidFill>
              </a:rPr>
              <a:t>Fonctionnement des établissements</a:t>
            </a:r>
          </a:p>
        </p:txBody>
      </p:sp>
      <p:sp>
        <p:nvSpPr>
          <p:cNvPr id="3" name="ZoneTexte 2"/>
          <p:cNvSpPr txBox="1"/>
          <p:nvPr/>
        </p:nvSpPr>
        <p:spPr>
          <a:xfrm>
            <a:off x="539750" y="1773238"/>
            <a:ext cx="7488238" cy="4246562"/>
          </a:xfrm>
          <a:prstGeom prst="rect">
            <a:avLst/>
          </a:prstGeom>
          <a:noFill/>
        </p:spPr>
        <p:txBody>
          <a:bodyPr>
            <a:spAutoFit/>
          </a:bodyPr>
          <a:lstStyle/>
          <a:p>
            <a:pPr marL="285750" indent="-285750" fontAlgn="auto">
              <a:spcBef>
                <a:spcPts val="0"/>
              </a:spcBef>
              <a:spcAft>
                <a:spcPts val="0"/>
              </a:spcAft>
              <a:buSzPct val="120000"/>
              <a:buFontTx/>
              <a:buBlip>
                <a:blip r:embed="rId2"/>
              </a:buBlip>
              <a:defRPr/>
            </a:pPr>
            <a:r>
              <a:rPr lang="fr-FR" cap="all" dirty="0">
                <a:latin typeface="+mj-lt"/>
                <a:cs typeface="+mn-cs"/>
              </a:rPr>
              <a:t>Ouvertures et gestion des établissements et services</a:t>
            </a:r>
          </a:p>
          <a:p>
            <a:pPr marL="285750" indent="-285750" fontAlgn="auto">
              <a:spcBef>
                <a:spcPts val="0"/>
              </a:spcBef>
              <a:spcAft>
                <a:spcPts val="0"/>
              </a:spcAft>
              <a:buFontTx/>
              <a:buBlip>
                <a:blip r:embed="rId3"/>
              </a:buBlip>
              <a:defRPr/>
            </a:pPr>
            <a:endParaRPr lang="fr-FR" cap="all" dirty="0">
              <a:latin typeface="+mj-lt"/>
              <a:cs typeface="+mn-cs"/>
            </a:endParaRPr>
          </a:p>
          <a:p>
            <a:pPr marL="285750" indent="-285750" fontAlgn="auto">
              <a:spcBef>
                <a:spcPts val="0"/>
              </a:spcBef>
              <a:spcAft>
                <a:spcPts val="0"/>
              </a:spcAft>
              <a:buFontTx/>
              <a:buBlip>
                <a:blip r:embed="rId2"/>
              </a:buBlip>
              <a:defRPr/>
            </a:pPr>
            <a:r>
              <a:rPr lang="fr-FR" cap="all" dirty="0">
                <a:latin typeface="+mj-lt"/>
                <a:cs typeface="+mn-cs"/>
              </a:rPr>
              <a:t>Agrément</a:t>
            </a:r>
            <a:endParaRPr lang="fr-FR" cap="all" dirty="0">
              <a:latin typeface="+mj-lt"/>
              <a:cs typeface="+mn-cs"/>
            </a:endParaRPr>
          </a:p>
          <a:p>
            <a:pPr fontAlgn="auto">
              <a:spcBef>
                <a:spcPts val="0"/>
              </a:spcBef>
              <a:spcAft>
                <a:spcPts val="0"/>
              </a:spcAft>
              <a:defRPr/>
            </a:pPr>
            <a:endParaRPr lang="fr-FR" cap="all" dirty="0">
              <a:latin typeface="+mj-lt"/>
              <a:cs typeface="+mn-cs"/>
            </a:endParaRPr>
          </a:p>
          <a:p>
            <a:pPr marL="285750" indent="-285750" fontAlgn="auto">
              <a:spcBef>
                <a:spcPts val="0"/>
              </a:spcBef>
              <a:spcAft>
                <a:spcPts val="0"/>
              </a:spcAft>
              <a:buFontTx/>
              <a:buBlip>
                <a:blip r:embed="rId2"/>
              </a:buBlip>
              <a:defRPr/>
            </a:pPr>
            <a:r>
              <a:rPr lang="fr-FR" cap="all" dirty="0">
                <a:latin typeface="+mj-lt"/>
                <a:cs typeface="+mn-cs"/>
              </a:rPr>
              <a:t>FONCTIONNEMENT GENERAL</a:t>
            </a:r>
          </a:p>
          <a:p>
            <a:pPr marL="742950" lvl="1" indent="-285750" fontAlgn="auto">
              <a:spcBef>
                <a:spcPts val="0"/>
              </a:spcBef>
              <a:spcAft>
                <a:spcPts val="0"/>
              </a:spcAft>
              <a:buFont typeface="Wingdings" panose="05000000000000000000" pitchFamily="2" charset="2"/>
              <a:buChar char="§"/>
              <a:defRPr/>
            </a:pPr>
            <a:r>
              <a:rPr lang="fr-FR" dirty="0">
                <a:latin typeface="+mj-lt"/>
                <a:cs typeface="+mn-cs"/>
              </a:rPr>
              <a:t>Projet d’établissement</a:t>
            </a:r>
          </a:p>
          <a:p>
            <a:pPr marL="742950" lvl="1" indent="-285750" fontAlgn="auto">
              <a:spcBef>
                <a:spcPts val="0"/>
              </a:spcBef>
              <a:spcAft>
                <a:spcPts val="0"/>
              </a:spcAft>
              <a:buFont typeface="Wingdings" panose="05000000000000000000" pitchFamily="2" charset="2"/>
              <a:buChar char="§"/>
              <a:defRPr/>
            </a:pPr>
            <a:r>
              <a:rPr lang="fr-FR" dirty="0">
                <a:latin typeface="+mj-lt"/>
                <a:cs typeface="+mn-cs"/>
              </a:rPr>
              <a:t>Fonctionnement financier</a:t>
            </a:r>
          </a:p>
          <a:p>
            <a:pPr marL="742950" lvl="1" indent="-285750" fontAlgn="auto">
              <a:spcBef>
                <a:spcPts val="0"/>
              </a:spcBef>
              <a:spcAft>
                <a:spcPts val="0"/>
              </a:spcAft>
              <a:buFont typeface="Wingdings" panose="05000000000000000000" pitchFamily="2" charset="2"/>
              <a:buChar char="§"/>
              <a:defRPr/>
            </a:pPr>
            <a:r>
              <a:rPr lang="fr-FR" dirty="0">
                <a:latin typeface="+mj-lt"/>
                <a:cs typeface="+mn-cs"/>
              </a:rPr>
              <a:t>Projet </a:t>
            </a:r>
            <a:r>
              <a:rPr lang="fr-FR" dirty="0">
                <a:latin typeface="+mj-lt"/>
                <a:cs typeface="+mn-cs"/>
              </a:rPr>
              <a:t>de </a:t>
            </a:r>
            <a:r>
              <a:rPr lang="fr-FR" dirty="0">
                <a:latin typeface="+mj-lt"/>
                <a:cs typeface="+mn-cs"/>
              </a:rPr>
              <a:t>l’enfant</a:t>
            </a:r>
          </a:p>
          <a:p>
            <a:pPr marL="1200150" lvl="2" indent="-285750" fontAlgn="auto">
              <a:spcBef>
                <a:spcPts val="0"/>
              </a:spcBef>
              <a:spcAft>
                <a:spcPts val="0"/>
              </a:spcAft>
              <a:buFont typeface="Arial" panose="020B0604020202020204" pitchFamily="34" charset="0"/>
              <a:buChar char="•"/>
              <a:defRPr/>
            </a:pPr>
            <a:r>
              <a:rPr lang="fr-FR" dirty="0">
                <a:latin typeface="+mn-lt"/>
                <a:cs typeface="+mn-cs"/>
              </a:rPr>
              <a:t>PIA</a:t>
            </a:r>
            <a:r>
              <a:rPr lang="fr-FR" dirty="0">
                <a:latin typeface="+mn-lt"/>
                <a:cs typeface="+mn-cs"/>
              </a:rPr>
              <a:t> : Projet individualisé d’accompagnement (</a:t>
            </a:r>
            <a:r>
              <a:rPr lang="fr-FR" dirty="0">
                <a:latin typeface="+mn-lt"/>
                <a:cs typeface="+mn-cs"/>
              </a:rPr>
              <a:t>IME)</a:t>
            </a:r>
          </a:p>
          <a:p>
            <a:pPr marL="1200150" lvl="2" indent="-285750" fontAlgn="auto">
              <a:spcBef>
                <a:spcPts val="0"/>
              </a:spcBef>
              <a:spcAft>
                <a:spcPts val="0"/>
              </a:spcAft>
              <a:buFont typeface="Arial" panose="020B0604020202020204" pitchFamily="34" charset="0"/>
              <a:buChar char="•"/>
              <a:defRPr/>
            </a:pPr>
            <a:r>
              <a:rPr lang="fr-FR" dirty="0">
                <a:latin typeface="+mn-lt"/>
                <a:cs typeface="+mn-cs"/>
              </a:rPr>
              <a:t>PPA</a:t>
            </a:r>
            <a:r>
              <a:rPr lang="fr-FR" dirty="0">
                <a:latin typeface="+mn-lt"/>
                <a:cs typeface="+mn-cs"/>
              </a:rPr>
              <a:t> : Projet personnalisé d’accompagnement (ITEP)</a:t>
            </a:r>
          </a:p>
          <a:p>
            <a:pPr marL="742950" lvl="1" indent="-285750" fontAlgn="auto">
              <a:spcBef>
                <a:spcPts val="0"/>
              </a:spcBef>
              <a:spcAft>
                <a:spcPts val="0"/>
              </a:spcAft>
              <a:buFontTx/>
              <a:buBlip>
                <a:blip r:embed="rId3"/>
              </a:buBlip>
              <a:defRPr/>
            </a:pPr>
            <a:endParaRPr lang="fr-FR" dirty="0">
              <a:latin typeface="+mj-lt"/>
              <a:cs typeface="+mn-cs"/>
            </a:endParaRPr>
          </a:p>
          <a:p>
            <a:pPr marL="285750" indent="-285750" fontAlgn="auto">
              <a:spcBef>
                <a:spcPts val="0"/>
              </a:spcBef>
              <a:spcAft>
                <a:spcPts val="0"/>
              </a:spcAft>
              <a:buFontTx/>
              <a:buBlip>
                <a:blip r:embed="rId3"/>
              </a:buBlip>
              <a:defRPr/>
            </a:pPr>
            <a:endParaRPr lang="fr-FR" dirty="0">
              <a:latin typeface="+mj-lt"/>
              <a:cs typeface="+mn-cs"/>
            </a:endParaRPr>
          </a:p>
          <a:p>
            <a:pPr marL="285750" indent="-285750" fontAlgn="auto">
              <a:spcBef>
                <a:spcPts val="0"/>
              </a:spcBef>
              <a:spcAft>
                <a:spcPts val="0"/>
              </a:spcAft>
              <a:buFontTx/>
              <a:buBlip>
                <a:blip r:embed="rId2"/>
              </a:buBlip>
              <a:defRPr/>
            </a:pPr>
            <a:r>
              <a:rPr lang="fr-FR" dirty="0">
                <a:latin typeface="+mj-lt"/>
                <a:cs typeface="+mn-cs"/>
              </a:rPr>
              <a:t>LES DIFFERENTS PÔLES</a:t>
            </a:r>
          </a:p>
          <a:p>
            <a:pPr fontAlgn="auto">
              <a:spcBef>
                <a:spcPts val="0"/>
              </a:spcBef>
              <a:spcAft>
                <a:spcPts val="0"/>
              </a:spcAft>
              <a:defRPr/>
            </a:pPr>
            <a:endParaRPr lang="fr-FR" dirty="0">
              <a:latin typeface="+mn-lt"/>
              <a:cs typeface="+mn-cs"/>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fontAlgn="auto">
              <a:spcAft>
                <a:spcPts val="0"/>
              </a:spcAft>
              <a:defRPr/>
            </a:pPr>
            <a:r>
              <a:rPr lang="fr-FR" altLang="fr-FR" sz="3500" b="1" dirty="0">
                <a:solidFill>
                  <a:schemeClr val="tx1"/>
                </a:solidFill>
              </a:rPr>
              <a:t>SESSAD : service d’éducation et de soins spécialisés à domicile</a:t>
            </a:r>
          </a:p>
        </p:txBody>
      </p:sp>
      <p:sp>
        <p:nvSpPr>
          <p:cNvPr id="117763" name="Rectangle 3"/>
          <p:cNvSpPr>
            <a:spLocks noGrp="1" noChangeArrowheads="1"/>
          </p:cNvSpPr>
          <p:nvPr>
            <p:ph type="body" idx="1"/>
          </p:nvPr>
        </p:nvSpPr>
        <p:spPr>
          <a:xfrm>
            <a:off x="395288" y="1700213"/>
            <a:ext cx="8424862" cy="5041900"/>
          </a:xfrm>
        </p:spPr>
        <p:txBody>
          <a:bodyPr>
            <a:normAutofit fontScale="92500" lnSpcReduction="20000"/>
          </a:bodyPr>
          <a:lstStyle/>
          <a:p>
            <a:pPr marL="274320" indent="-274320" fontAlgn="auto">
              <a:lnSpc>
                <a:spcPct val="90000"/>
              </a:lnSpc>
              <a:spcAft>
                <a:spcPts val="0"/>
              </a:spcAft>
              <a:buFont typeface="Wingdings"/>
              <a:buChar char=""/>
              <a:defRPr/>
            </a:pPr>
            <a:endParaRPr lang="fr-FR" altLang="fr-FR" sz="1600" b="1" dirty="0"/>
          </a:p>
          <a:p>
            <a:pPr marL="274320" indent="-274320" fontAlgn="auto">
              <a:lnSpc>
                <a:spcPct val="90000"/>
              </a:lnSpc>
              <a:spcAft>
                <a:spcPts val="0"/>
              </a:spcAft>
              <a:buFont typeface="Wingdings"/>
              <a:buChar char=""/>
              <a:defRPr/>
            </a:pPr>
            <a:r>
              <a:rPr lang="fr-FR" altLang="fr-FR" sz="2600" dirty="0"/>
              <a:t>- Ce sont des services médico-sociaux autonomes ou rattachés à des établissements spécialisés. </a:t>
            </a:r>
            <a:endParaRPr lang="fr-FR" altLang="fr-FR" sz="2600" dirty="0" smtClean="0"/>
          </a:p>
          <a:p>
            <a:pPr marL="274320" indent="-274320" fontAlgn="auto">
              <a:lnSpc>
                <a:spcPct val="90000"/>
              </a:lnSpc>
              <a:spcAft>
                <a:spcPts val="0"/>
              </a:spcAft>
              <a:buFont typeface="Wingdings"/>
              <a:buChar char=""/>
              <a:defRPr/>
            </a:pPr>
            <a:endParaRPr lang="fr-FR" altLang="fr-FR" sz="2600" dirty="0"/>
          </a:p>
          <a:p>
            <a:pPr marL="274320" indent="-274320" fontAlgn="auto">
              <a:lnSpc>
                <a:spcPct val="90000"/>
              </a:lnSpc>
              <a:spcAft>
                <a:spcPts val="0"/>
              </a:spcAft>
              <a:buFont typeface="Wingdings"/>
              <a:buChar char=""/>
              <a:defRPr/>
            </a:pPr>
            <a:r>
              <a:rPr lang="fr-FR" altLang="fr-FR" sz="2600" dirty="0"/>
              <a:t>- Composés d’équipes pluridisciplinaires (psychologues, médecins, éducateurs, aides médico-pédagogiques…), ils peuvent intervenir au domicile familial de l’enfant ou de l’adolescent, mais aussi à la crèche, à l’école, au centre aéré ou encore dans les locaux du SESSAD, si la nature de l’intervention et la proximité s’y prêtent. Ils possèdent une plateforme technique permettant la prise en charge de la famille. </a:t>
            </a:r>
            <a:endParaRPr lang="fr-FR" altLang="fr-FR" sz="2600" dirty="0" smtClean="0"/>
          </a:p>
          <a:p>
            <a:pPr marL="274320" indent="-274320" fontAlgn="auto">
              <a:lnSpc>
                <a:spcPct val="90000"/>
              </a:lnSpc>
              <a:spcAft>
                <a:spcPts val="0"/>
              </a:spcAft>
              <a:buFont typeface="Wingdings"/>
              <a:buChar char=""/>
              <a:defRPr/>
            </a:pPr>
            <a:endParaRPr lang="fr-FR" altLang="fr-FR" sz="2600" dirty="0"/>
          </a:p>
          <a:p>
            <a:pPr marL="274320" indent="-274320" fontAlgn="auto">
              <a:lnSpc>
                <a:spcPct val="90000"/>
              </a:lnSpc>
              <a:spcAft>
                <a:spcPts val="0"/>
              </a:spcAft>
              <a:buFont typeface="Wingdings"/>
              <a:buChar char=""/>
              <a:defRPr/>
            </a:pPr>
            <a:r>
              <a:rPr lang="fr-FR" altLang="fr-FR" sz="2600" dirty="0"/>
              <a:t>- L’équipe pluridisciplinaire apporte des aides qui répondent aux besoins de l’enfant dans le but de le maintenir dans le milieu ordinaire donc à l’école.</a:t>
            </a:r>
          </a:p>
          <a:p>
            <a:pPr marL="274320" indent="-274320" fontAlgn="auto">
              <a:lnSpc>
                <a:spcPct val="90000"/>
              </a:lnSpc>
              <a:spcAft>
                <a:spcPts val="0"/>
              </a:spcAft>
              <a:buFont typeface="Wingdings"/>
              <a:buChar char=""/>
              <a:defRPr/>
            </a:pPr>
            <a:endParaRPr lang="fr-FR" altLang="fr-FR" sz="2600" dirty="0"/>
          </a:p>
        </p:txBody>
      </p:sp>
    </p:spTree>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5"/>
          <p:cNvGraphicFramePr>
            <a:graphicFrameLocks noGrp="1"/>
          </p:cNvGraphicFramePr>
          <p:nvPr>
            <p:ph idx="1"/>
          </p:nvPr>
        </p:nvGraphicFramePr>
        <p:xfrm>
          <a:off x="395288" y="404813"/>
          <a:ext cx="8218487" cy="4608512"/>
        </p:xfrm>
        <a:graphic>
          <a:graphicData uri="http://schemas.openxmlformats.org/drawingml/2006/table">
            <a:tbl>
              <a:tblPr/>
              <a:tblGrid>
                <a:gridCol w="1520825"/>
                <a:gridCol w="2722562"/>
                <a:gridCol w="3975100"/>
              </a:tblGrid>
              <a:tr h="501650">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1" i="0" u="none" strike="noStrike" cap="none" normalizeH="0" baseline="0" dirty="0" smtClean="0">
                          <a:ln>
                            <a:noFill/>
                          </a:ln>
                          <a:solidFill>
                            <a:srgbClr val="FFFFFF"/>
                          </a:solidFill>
                          <a:effectLst/>
                          <a:latin typeface="Arial" charset="0"/>
                          <a:cs typeface="Arial" charset="0"/>
                        </a:rPr>
                        <a:t>Agrément</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1" i="0" u="none" strike="noStrike" cap="none" normalizeH="0" baseline="0" dirty="0" smtClean="0">
                          <a:ln>
                            <a:noFill/>
                          </a:ln>
                          <a:solidFill>
                            <a:srgbClr val="FFFFFF"/>
                          </a:solidFill>
                          <a:effectLst/>
                          <a:latin typeface="Arial" charset="0"/>
                          <a:cs typeface="Arial" charset="0"/>
                        </a:rPr>
                        <a:t>Etablissements</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1" i="0" u="none" strike="noStrike" cap="none" normalizeH="0" baseline="0" dirty="0" smtClean="0">
                          <a:ln>
                            <a:noFill/>
                          </a:ln>
                          <a:solidFill>
                            <a:srgbClr val="FFFFFF"/>
                          </a:solidFill>
                          <a:effectLst/>
                          <a:latin typeface="Arial" charset="0"/>
                          <a:cs typeface="Arial" charset="0"/>
                        </a:rPr>
                        <a:t>Services</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982788">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Déficience intellectuelle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IME : institut médico éducatif</a:t>
                      </a: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IMP : institut médico pédagogique</a:t>
                      </a: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IMPro : institut médico professionnel</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Sessad : service d’éducation spécialisée et de soins à domicile</a:t>
                      </a: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endParaRPr kumimoji="0" lang="fr-FR" altLang="fr-F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endParaRPr kumimoji="0" lang="fr-FR" altLang="fr-F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SIPFPro : service d‘initiation et de première formation professionnelle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150938">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Déficience motrice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IEM : institut d’éducation motrice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Sessad</a:t>
                      </a: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SESSD : service d’éducation et de soins spécialisés à domicile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973138">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Polyhandicap</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IME ou CME : centre médico éducatif</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dirty="0" err="1" smtClean="0">
                          <a:ln>
                            <a:noFill/>
                          </a:ln>
                          <a:solidFill>
                            <a:srgbClr val="000000"/>
                          </a:solidFill>
                          <a:effectLst/>
                          <a:latin typeface="Arial" charset="0"/>
                          <a:cs typeface="Arial" charset="0"/>
                        </a:rPr>
                        <a:t>Sessad</a:t>
                      </a:r>
                      <a:r>
                        <a:rPr kumimoji="0" lang="fr-FR" altLang="fr-FR" sz="1600" b="0" i="0" u="none" strike="noStrike" cap="none" normalizeH="0" baseline="0" dirty="0" smtClean="0">
                          <a:ln>
                            <a:noFill/>
                          </a:ln>
                          <a:solidFill>
                            <a:srgbClr val="000000"/>
                          </a:solidFill>
                          <a:effectLst/>
                          <a:latin typeface="Arial" charset="0"/>
                          <a:cs typeface="Arial" charset="0"/>
                        </a:rPr>
                        <a:t> SESSD</a:t>
                      </a: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dirty="0" smtClean="0">
                          <a:ln>
                            <a:noFill/>
                          </a:ln>
                          <a:solidFill>
                            <a:srgbClr val="000000"/>
                          </a:solidFill>
                          <a:effectLst/>
                          <a:latin typeface="Arial" charset="0"/>
                          <a:cs typeface="Arial" charset="0"/>
                        </a:rPr>
                        <a:t>SSAD : service de soins et d’aide à domicile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7485" name="Group 29"/>
          <p:cNvGraphicFramePr>
            <a:graphicFrameLocks noGrp="1"/>
          </p:cNvGraphicFramePr>
          <p:nvPr>
            <p:ph idx="1"/>
          </p:nvPr>
        </p:nvGraphicFramePr>
        <p:xfrm>
          <a:off x="250825" y="549275"/>
          <a:ext cx="8424863" cy="4256088"/>
        </p:xfrm>
        <a:graphic>
          <a:graphicData uri="http://schemas.openxmlformats.org/drawingml/2006/table">
            <a:tbl>
              <a:tblPr/>
              <a:tblGrid>
                <a:gridCol w="1657350"/>
                <a:gridCol w="2692400"/>
                <a:gridCol w="4075112"/>
              </a:tblGrid>
              <a:tr h="357188">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1" i="0" u="none" strike="noStrike" cap="none" normalizeH="0" baseline="0" dirty="0" smtClean="0">
                          <a:ln>
                            <a:noFill/>
                          </a:ln>
                          <a:solidFill>
                            <a:srgbClr val="FFFFFF"/>
                          </a:solidFill>
                          <a:effectLst/>
                          <a:latin typeface="Arial" charset="0"/>
                          <a:cs typeface="Arial" charset="0"/>
                        </a:rPr>
                        <a:t>Agrément</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1" i="0" u="none" strike="noStrike" cap="none" normalizeH="0" baseline="0" dirty="0" smtClean="0">
                          <a:ln>
                            <a:noFill/>
                          </a:ln>
                          <a:solidFill>
                            <a:srgbClr val="FFFFFF"/>
                          </a:solidFill>
                          <a:effectLst/>
                          <a:latin typeface="Arial" charset="0"/>
                          <a:cs typeface="Arial" charset="0"/>
                        </a:rPr>
                        <a:t>Etablissements</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1" i="0" u="none" strike="noStrike" cap="none" normalizeH="0" baseline="0" dirty="0" smtClean="0">
                          <a:ln>
                            <a:noFill/>
                          </a:ln>
                          <a:solidFill>
                            <a:srgbClr val="FFFFFF"/>
                          </a:solidFill>
                          <a:effectLst/>
                          <a:latin typeface="Arial" charset="0"/>
                          <a:cs typeface="Arial" charset="0"/>
                        </a:rPr>
                        <a:t>Services</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479550">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Déficience auditive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dirty="0" smtClean="0">
                          <a:ln>
                            <a:noFill/>
                          </a:ln>
                          <a:solidFill>
                            <a:srgbClr val="000000"/>
                          </a:solidFill>
                          <a:effectLst/>
                          <a:latin typeface="Arial" charset="0"/>
                          <a:cs typeface="Arial" charset="0"/>
                        </a:rPr>
                        <a:t>IES : institut d’éducation sensorielle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Safep : service d’accompagnement familial et d’éducation précoce (0-3 ans)</a:t>
                      </a: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Ssefis : service de soutien à l’éducation familiale et à l’intégration scolaire (après 3 ans)</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522413">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Déficience visuelle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IES : institut d’éducation sensorielle</a:t>
                      </a: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endParaRPr kumimoji="0" lang="fr-FR" altLang="fr-FR" sz="1600" b="0" i="0" u="none" strike="noStrike" cap="none" normalizeH="0" baseline="0" smtClean="0">
                        <a:ln>
                          <a:noFill/>
                        </a:ln>
                        <a:solidFill>
                          <a:srgbClr val="000000"/>
                        </a:solidFill>
                        <a:effectLst/>
                        <a:latin typeface="Arial" charset="0"/>
                        <a:cs typeface="Arial" charset="0"/>
                      </a:endParaRP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Sdiva : service d’intégration pour les déficients visuels ou aveugles</a:t>
                      </a:r>
                    </a:p>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SAAAIS : service d’aide à l’acquisition de l’autonomie et l’intégration scolaire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96938">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Troubles de la conduite et du comportement</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smtClean="0">
                          <a:ln>
                            <a:noFill/>
                          </a:ln>
                          <a:solidFill>
                            <a:srgbClr val="000000"/>
                          </a:solidFill>
                          <a:effectLst/>
                          <a:latin typeface="Arial" charset="0"/>
                          <a:cs typeface="Arial" charset="0"/>
                        </a:rPr>
                        <a:t>ITEP : institut thérapeutique éducatif et pédagogique</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Clr>
                          <a:schemeClr val="accent1"/>
                        </a:buClr>
                        <a:buSzPct val="85000"/>
                        <a:buFont typeface="Wingdings" pitchFamily="2" charset="2"/>
                        <a:defRPr sz="2400">
                          <a:solidFill>
                            <a:schemeClr val="tx2"/>
                          </a:solidFill>
                          <a:latin typeface="Arial" charset="0"/>
                          <a:cs typeface="Arial" charset="0"/>
                        </a:defRPr>
                      </a:lvl1pPr>
                      <a:lvl2pPr marL="742950" indent="-285750">
                        <a:spcBef>
                          <a:spcPct val="20000"/>
                        </a:spcBef>
                        <a:buClr>
                          <a:schemeClr val="accent1"/>
                        </a:buClr>
                        <a:buSzPct val="70000"/>
                        <a:buFont typeface="Wingdings" pitchFamily="2" charset="2"/>
                        <a:defRPr sz="2100">
                          <a:solidFill>
                            <a:schemeClr val="tx2"/>
                          </a:solidFill>
                          <a:latin typeface="Arial" charset="0"/>
                          <a:cs typeface="Arial" charset="0"/>
                        </a:defRPr>
                      </a:lvl2pPr>
                      <a:lvl3pPr marL="1143000" indent="-228600">
                        <a:spcBef>
                          <a:spcPct val="20000"/>
                        </a:spcBef>
                        <a:buClr>
                          <a:schemeClr val="accent1"/>
                        </a:buClr>
                        <a:buSzPct val="70000"/>
                        <a:buFont typeface="Wingdings" pitchFamily="2" charset="2"/>
                        <a:defRPr sz="2000">
                          <a:solidFill>
                            <a:schemeClr val="tx2"/>
                          </a:solidFill>
                          <a:latin typeface="Arial" charset="0"/>
                          <a:cs typeface="Arial" charset="0"/>
                        </a:defRPr>
                      </a:lvl3pPr>
                      <a:lvl4pPr marL="1600200" indent="-228600">
                        <a:spcBef>
                          <a:spcPct val="20000"/>
                        </a:spcBef>
                        <a:buClr>
                          <a:schemeClr val="accent1"/>
                        </a:buClr>
                        <a:buSzPct val="70000"/>
                        <a:buFont typeface="Wingdings" pitchFamily="2" charset="2"/>
                        <a:defRPr>
                          <a:solidFill>
                            <a:schemeClr val="tx2"/>
                          </a:solidFill>
                          <a:latin typeface="Arial" charset="0"/>
                          <a:cs typeface="Arial" charset="0"/>
                        </a:defRPr>
                      </a:lvl4pPr>
                      <a:lvl5pPr marL="2057400" indent="-228600">
                        <a:spcBef>
                          <a:spcPct val="20000"/>
                        </a:spcBef>
                        <a:buClr>
                          <a:schemeClr val="accent1"/>
                        </a:buClr>
                        <a:buSzPct val="70000"/>
                        <a:buFont typeface="Wingdings" pitchFamily="2" charset="2"/>
                        <a:defRPr>
                          <a:solidFill>
                            <a:schemeClr val="tx2"/>
                          </a:solidFill>
                          <a:latin typeface="Arial" charset="0"/>
                          <a:cs typeface="Arial" charset="0"/>
                        </a:defRPr>
                      </a:lvl5pPr>
                      <a:lvl6pPr marL="25146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6pPr>
                      <a:lvl7pPr marL="29718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7pPr>
                      <a:lvl8pPr marL="34290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8pPr>
                      <a:lvl9pPr marL="3886200" indent="-228600" fontAlgn="base">
                        <a:spcBef>
                          <a:spcPct val="20000"/>
                        </a:spcBef>
                        <a:spcAft>
                          <a:spcPct val="0"/>
                        </a:spcAft>
                        <a:buClr>
                          <a:schemeClr val="accent1"/>
                        </a:buClr>
                        <a:buSzPct val="70000"/>
                        <a:buFont typeface="Wingdings" pitchFamily="2" charset="2"/>
                        <a:defRPr>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fr-FR" altLang="fr-FR" sz="1600" b="0" i="0" u="none" strike="noStrike" cap="none" normalizeH="0" baseline="0" dirty="0" err="1" smtClean="0">
                          <a:ln>
                            <a:noFill/>
                          </a:ln>
                          <a:solidFill>
                            <a:srgbClr val="000000"/>
                          </a:solidFill>
                          <a:effectLst/>
                          <a:latin typeface="Arial" charset="0"/>
                          <a:cs typeface="Arial" charset="0"/>
                        </a:rPr>
                        <a:t>Sessad</a:t>
                      </a:r>
                      <a:r>
                        <a:rPr kumimoji="0" lang="fr-FR" altLang="fr-FR" sz="1600" b="0" i="0" u="none" strike="noStrike" cap="none" normalizeH="0" baseline="0" dirty="0" smtClean="0">
                          <a:ln>
                            <a:noFill/>
                          </a:ln>
                          <a:solidFill>
                            <a:srgbClr val="000000"/>
                          </a:solidFill>
                          <a:effectLst/>
                          <a:latin typeface="Arial" charset="0"/>
                          <a:cs typeface="Arial" charset="0"/>
                        </a:rPr>
                        <a:t> ITEP</a:t>
                      </a:r>
                    </a:p>
                  </a:txBody>
                  <a:tcPr marL="85657" marR="856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e 9"/>
          <p:cNvGraphicFramePr/>
          <p:nvPr/>
        </p:nvGraphicFramePr>
        <p:xfrm>
          <a:off x="755576" y="1062028"/>
          <a:ext cx="7632848" cy="5247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6" name="Groupe 15"/>
          <p:cNvGrpSpPr>
            <a:grpSpLocks/>
          </p:cNvGrpSpPr>
          <p:nvPr/>
        </p:nvGrpSpPr>
        <p:grpSpPr bwMode="auto">
          <a:xfrm>
            <a:off x="1403350" y="390525"/>
            <a:ext cx="6769100" cy="6053138"/>
            <a:chOff x="1403648" y="390925"/>
            <a:chExt cx="6768752" cy="6053119"/>
          </a:xfrm>
        </p:grpSpPr>
        <p:sp>
          <p:nvSpPr>
            <p:cNvPr id="13" name="Ellipse 12"/>
            <p:cNvSpPr/>
            <p:nvPr/>
          </p:nvSpPr>
          <p:spPr>
            <a:xfrm>
              <a:off x="1403648" y="405213"/>
              <a:ext cx="6263953" cy="60388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6325" name="ZoneTexte 13"/>
            <p:cNvSpPr txBox="1">
              <a:spLocks noChangeArrowheads="1"/>
            </p:cNvSpPr>
            <p:nvPr/>
          </p:nvSpPr>
          <p:spPr bwMode="auto">
            <a:xfrm>
              <a:off x="5940152" y="390925"/>
              <a:ext cx="2232248" cy="646331"/>
            </a:xfrm>
            <a:prstGeom prst="rect">
              <a:avLst/>
            </a:prstGeom>
            <a:noFill/>
            <a:ln w="9525">
              <a:noFill/>
              <a:miter lim="800000"/>
              <a:headEnd/>
              <a:tailEnd/>
            </a:ln>
          </p:spPr>
          <p:txBody>
            <a:bodyPr>
              <a:spAutoFit/>
            </a:bodyPr>
            <a:lstStyle/>
            <a:p>
              <a:pPr algn="ctr"/>
              <a:r>
                <a:rPr lang="fr-FR">
                  <a:latin typeface="Century Schoolbook"/>
                </a:rPr>
                <a:t>ADMINISTRATIF – LOGISTIQUE</a:t>
              </a:r>
            </a:p>
          </p:txBody>
        </p:sp>
      </p:grpSp>
      <p:sp>
        <p:nvSpPr>
          <p:cNvPr id="15" name="Flèche droite 14"/>
          <p:cNvSpPr/>
          <p:nvPr/>
        </p:nvSpPr>
        <p:spPr>
          <a:xfrm>
            <a:off x="539750" y="3284538"/>
            <a:ext cx="3829050" cy="6604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b="1" dirty="0"/>
              <a:t>Projet de l’enfant</a:t>
            </a:r>
            <a:endParaRPr lang="fr-FR" sz="2000" b="1"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graphicEl>
                                              <a:dgm id="{1BE7C162-37CF-4E73-845F-3C46A41C5037}"/>
                                            </p:graphicEl>
                                          </p:spTgt>
                                        </p:tgtEl>
                                        <p:attrNameLst>
                                          <p:attrName>style.visibility</p:attrName>
                                        </p:attrNameLst>
                                      </p:cBhvr>
                                      <p:to>
                                        <p:strVal val="visible"/>
                                      </p:to>
                                    </p:set>
                                    <p:anim calcmode="lin" valueType="num">
                                      <p:cBhvr additive="base">
                                        <p:cTn id="7" dur="500" fill="hold"/>
                                        <p:tgtEl>
                                          <p:spTgt spid="10">
                                            <p:graphicEl>
                                              <a:dgm id="{1BE7C162-37CF-4E73-845F-3C46A41C503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graphicEl>
                                              <a:dgm id="{1BE7C162-37CF-4E73-845F-3C46A41C503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graphicEl>
                                              <a:dgm id="{9B4B5696-CF61-45D9-9173-3609B53F18DE}"/>
                                            </p:graphicEl>
                                          </p:spTgt>
                                        </p:tgtEl>
                                        <p:attrNameLst>
                                          <p:attrName>style.visibility</p:attrName>
                                        </p:attrNameLst>
                                      </p:cBhvr>
                                      <p:to>
                                        <p:strVal val="visible"/>
                                      </p:to>
                                    </p:set>
                                    <p:anim calcmode="lin" valueType="num">
                                      <p:cBhvr additive="base">
                                        <p:cTn id="13" dur="500" fill="hold"/>
                                        <p:tgtEl>
                                          <p:spTgt spid="10">
                                            <p:graphicEl>
                                              <a:dgm id="{9B4B5696-CF61-45D9-9173-3609B53F18D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graphicEl>
                                              <a:dgm id="{9B4B5696-CF61-45D9-9173-3609B53F18DE}"/>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graphicEl>
                                              <a:dgm id="{C6B64129-FFDA-4B58-BCA3-54518A9B2234}"/>
                                            </p:graphicEl>
                                          </p:spTgt>
                                        </p:tgtEl>
                                        <p:attrNameLst>
                                          <p:attrName>style.visibility</p:attrName>
                                        </p:attrNameLst>
                                      </p:cBhvr>
                                      <p:to>
                                        <p:strVal val="visible"/>
                                      </p:to>
                                    </p:set>
                                    <p:anim calcmode="lin" valueType="num">
                                      <p:cBhvr additive="base">
                                        <p:cTn id="19" dur="500" fill="hold"/>
                                        <p:tgtEl>
                                          <p:spTgt spid="10">
                                            <p:graphicEl>
                                              <a:dgm id="{C6B64129-FFDA-4B58-BCA3-54518A9B2234}"/>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graphicEl>
                                              <a:dgm id="{C6B64129-FFDA-4B58-BCA3-54518A9B2234}"/>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down)">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b="1" cap="all" dirty="0">
                <a:solidFill>
                  <a:schemeClr val="accent1">
                    <a:lumMod val="75000"/>
                  </a:schemeClr>
                </a:solidFill>
              </a:rPr>
              <a:t>Unités d’enseignement</a:t>
            </a:r>
          </a:p>
        </p:txBody>
      </p:sp>
      <p:sp>
        <p:nvSpPr>
          <p:cNvPr id="3" name="ZoneTexte 2"/>
          <p:cNvSpPr txBox="1"/>
          <p:nvPr/>
        </p:nvSpPr>
        <p:spPr>
          <a:xfrm>
            <a:off x="250825" y="1628775"/>
            <a:ext cx="7850188" cy="4740275"/>
          </a:xfrm>
          <a:prstGeom prst="rect">
            <a:avLst/>
          </a:prstGeom>
          <a:noFill/>
        </p:spPr>
        <p:txBody>
          <a:bodyPr>
            <a:spAutoFit/>
          </a:bodyPr>
          <a:lstStyle/>
          <a:p>
            <a:pPr fontAlgn="auto">
              <a:spcBef>
                <a:spcPts val="0"/>
              </a:spcBef>
              <a:spcAft>
                <a:spcPts val="0"/>
              </a:spcAft>
              <a:defRPr/>
            </a:pPr>
            <a:r>
              <a:rPr lang="fr-FR" dirty="0">
                <a:latin typeface="+mn-lt"/>
                <a:cs typeface="+mn-cs"/>
              </a:rPr>
              <a:t>L’arrêté du 2 avril 2009 précisant les modalités de création et d'organisation d'unités d'enseignement dans les établissements et services médico-sociaux ou de </a:t>
            </a:r>
            <a:r>
              <a:rPr lang="fr-FR" dirty="0">
                <a:latin typeface="+mn-lt"/>
                <a:cs typeface="+mn-cs"/>
              </a:rPr>
              <a:t>santé</a:t>
            </a:r>
          </a:p>
          <a:p>
            <a:pPr fontAlgn="auto">
              <a:spcBef>
                <a:spcPts val="0"/>
              </a:spcBef>
              <a:spcAft>
                <a:spcPts val="0"/>
              </a:spcAft>
              <a:defRPr/>
            </a:pPr>
            <a:endParaRPr lang="fr-FR" dirty="0">
              <a:latin typeface="+mn-lt"/>
              <a:cs typeface="+mn-cs"/>
            </a:endParaRPr>
          </a:p>
          <a:p>
            <a:pPr marL="342900" indent="-342900" fontAlgn="auto">
              <a:spcBef>
                <a:spcPts val="0"/>
              </a:spcBef>
              <a:spcAft>
                <a:spcPts val="600"/>
              </a:spcAft>
              <a:buFontTx/>
              <a:buBlip>
                <a:blip r:embed="rId2"/>
              </a:buBlip>
              <a:defRPr/>
            </a:pPr>
            <a:r>
              <a:rPr lang="fr-FR" sz="2500" dirty="0">
                <a:latin typeface="+mn-lt"/>
                <a:cs typeface="+mn-cs"/>
              </a:rPr>
              <a:t>Une nouvelle terminologie.</a:t>
            </a:r>
            <a:endParaRPr lang="fr-FR" sz="2500" dirty="0">
              <a:latin typeface="+mn-lt"/>
              <a:cs typeface="+mn-cs"/>
            </a:endParaRPr>
          </a:p>
          <a:p>
            <a:pPr marL="342900" indent="-342900" fontAlgn="auto">
              <a:spcBef>
                <a:spcPts val="0"/>
              </a:spcBef>
              <a:spcAft>
                <a:spcPts val="600"/>
              </a:spcAft>
              <a:buFontTx/>
              <a:buBlip>
                <a:blip r:embed="rId2"/>
              </a:buBlip>
              <a:defRPr/>
            </a:pPr>
            <a:r>
              <a:rPr lang="fr-FR" sz="2500" dirty="0">
                <a:latin typeface="+mn-lt"/>
                <a:cs typeface="+mn-cs"/>
              </a:rPr>
              <a:t>La convention </a:t>
            </a:r>
            <a:r>
              <a:rPr lang="fr-FR" sz="2500" dirty="0">
                <a:latin typeface="+mn-lt"/>
                <a:cs typeface="+mn-cs"/>
              </a:rPr>
              <a:t>constitutive </a:t>
            </a:r>
            <a:r>
              <a:rPr lang="fr-FR" sz="2500" dirty="0">
                <a:latin typeface="+mn-lt"/>
                <a:cs typeface="+mn-cs"/>
              </a:rPr>
              <a:t>: officialisation du scolaire en établissement?</a:t>
            </a:r>
            <a:endParaRPr lang="fr-FR" sz="2500" dirty="0">
              <a:latin typeface="+mn-lt"/>
              <a:cs typeface="+mn-cs"/>
            </a:endParaRPr>
          </a:p>
          <a:p>
            <a:pPr marL="342900" indent="-342900" fontAlgn="auto">
              <a:spcBef>
                <a:spcPts val="0"/>
              </a:spcBef>
              <a:spcAft>
                <a:spcPts val="600"/>
              </a:spcAft>
              <a:buFontTx/>
              <a:buBlip>
                <a:blip r:embed="rId2"/>
              </a:buBlip>
              <a:defRPr/>
            </a:pPr>
            <a:r>
              <a:rPr lang="fr-FR" sz="2500" dirty="0">
                <a:latin typeface="+mn-lt"/>
                <a:cs typeface="+mn-cs"/>
              </a:rPr>
              <a:t>La </a:t>
            </a:r>
            <a:r>
              <a:rPr lang="fr-FR" sz="2500" dirty="0">
                <a:latin typeface="+mn-lt"/>
                <a:cs typeface="+mn-cs"/>
              </a:rPr>
              <a:t>qualification des </a:t>
            </a:r>
            <a:r>
              <a:rPr lang="fr-FR" sz="2500" dirty="0">
                <a:latin typeface="+mn-lt"/>
                <a:cs typeface="+mn-cs"/>
              </a:rPr>
              <a:t>enseignants.</a:t>
            </a:r>
            <a:endParaRPr lang="fr-FR" sz="2500" dirty="0">
              <a:latin typeface="+mn-lt"/>
              <a:cs typeface="+mn-cs"/>
            </a:endParaRPr>
          </a:p>
          <a:p>
            <a:pPr marL="342900" indent="-342900" fontAlgn="auto">
              <a:spcBef>
                <a:spcPts val="0"/>
              </a:spcBef>
              <a:spcAft>
                <a:spcPts val="600"/>
              </a:spcAft>
              <a:buFontTx/>
              <a:buBlip>
                <a:blip r:embed="rId2"/>
              </a:buBlip>
              <a:defRPr/>
            </a:pPr>
            <a:r>
              <a:rPr lang="fr-FR" sz="2500" dirty="0">
                <a:latin typeface="+mn-lt"/>
                <a:cs typeface="+mn-cs"/>
              </a:rPr>
              <a:t>L’organisation </a:t>
            </a:r>
            <a:r>
              <a:rPr lang="fr-FR" sz="2500" dirty="0">
                <a:latin typeface="+mn-lt"/>
                <a:cs typeface="+mn-cs"/>
              </a:rPr>
              <a:t>hiérarchique.</a:t>
            </a:r>
            <a:endParaRPr lang="fr-FR" sz="2500" dirty="0">
              <a:latin typeface="+mn-lt"/>
              <a:cs typeface="+mn-cs"/>
            </a:endParaRPr>
          </a:p>
          <a:p>
            <a:pPr marL="342900" indent="-342900" fontAlgn="auto">
              <a:spcBef>
                <a:spcPts val="0"/>
              </a:spcBef>
              <a:spcAft>
                <a:spcPts val="600"/>
              </a:spcAft>
              <a:buFontTx/>
              <a:buBlip>
                <a:blip r:embed="rId2"/>
              </a:buBlip>
              <a:defRPr/>
            </a:pPr>
            <a:r>
              <a:rPr lang="fr-FR" sz="2500" dirty="0">
                <a:latin typeface="+mn-lt"/>
                <a:cs typeface="+mn-cs"/>
              </a:rPr>
              <a:t>L</a:t>
            </a:r>
            <a:r>
              <a:rPr lang="fr-FR" sz="2500" dirty="0">
                <a:latin typeface="+mn-lt"/>
                <a:cs typeface="+mn-cs"/>
              </a:rPr>
              <a:t>a coordination pédagogique.</a:t>
            </a:r>
            <a:endParaRPr lang="fr-FR" sz="2500" dirty="0">
              <a:latin typeface="+mn-lt"/>
              <a:cs typeface="+mn-cs"/>
            </a:endParaRPr>
          </a:p>
          <a:p>
            <a:pPr marL="342900" indent="-342900" fontAlgn="auto">
              <a:spcBef>
                <a:spcPts val="0"/>
              </a:spcBef>
              <a:spcAft>
                <a:spcPts val="600"/>
              </a:spcAft>
              <a:buFontTx/>
              <a:buBlip>
                <a:blip r:embed="rId2"/>
              </a:buBlip>
              <a:defRPr/>
            </a:pPr>
            <a:r>
              <a:rPr lang="fr-FR" sz="2500" dirty="0">
                <a:latin typeface="+mn-lt"/>
                <a:cs typeface="+mn-cs"/>
              </a:rPr>
              <a:t>Les </a:t>
            </a:r>
            <a:r>
              <a:rPr lang="fr-FR" sz="2500" dirty="0">
                <a:latin typeface="+mn-lt"/>
                <a:cs typeface="+mn-cs"/>
              </a:rPr>
              <a:t>modalités d’évaluation sont formalisées.</a:t>
            </a:r>
          </a:p>
          <a:p>
            <a:pPr marL="342900" indent="-342900" fontAlgn="auto">
              <a:spcBef>
                <a:spcPts val="0"/>
              </a:spcBef>
              <a:spcAft>
                <a:spcPts val="600"/>
              </a:spcAft>
              <a:buFontTx/>
              <a:buBlip>
                <a:blip r:embed="rId2"/>
              </a:buBlip>
              <a:defRPr/>
            </a:pPr>
            <a:r>
              <a:rPr lang="fr-FR" sz="2500" dirty="0">
                <a:latin typeface="+mn-lt"/>
                <a:cs typeface="+mn-cs"/>
              </a:rPr>
              <a:t>La convention de coopération. </a:t>
            </a:r>
            <a:endParaRPr lang="fr-FR" dirty="0">
              <a:latin typeface="+mn-lt"/>
              <a:cs typeface="+mn-cs"/>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147050" cy="1143000"/>
          </a:xfrm>
        </p:spPr>
        <p:txBody>
          <a:bodyPr>
            <a:noAutofit/>
          </a:bodyPr>
          <a:lstStyle/>
          <a:p>
            <a:pPr fontAlgn="auto">
              <a:spcAft>
                <a:spcPts val="0"/>
              </a:spcAft>
              <a:defRPr/>
            </a:pPr>
            <a:r>
              <a:rPr lang="fr-FR" altLang="fr-FR" sz="3600" b="1" u="sng" dirty="0">
                <a:solidFill>
                  <a:schemeClr val="accent1"/>
                </a:solidFill>
              </a:rPr>
              <a:t>Une loi fondamentale : La loi 2005-102 du 11 février 2005</a:t>
            </a:r>
          </a:p>
        </p:txBody>
      </p:sp>
      <p:sp>
        <p:nvSpPr>
          <p:cNvPr id="7171" name="Rectangle 3"/>
          <p:cNvSpPr>
            <a:spLocks noGrp="1" noChangeArrowheads="1"/>
          </p:cNvSpPr>
          <p:nvPr>
            <p:ph type="body" idx="1"/>
          </p:nvPr>
        </p:nvSpPr>
        <p:spPr>
          <a:xfrm>
            <a:off x="457200" y="1600200"/>
            <a:ext cx="7467600" cy="4873625"/>
          </a:xfrm>
        </p:spPr>
        <p:txBody>
          <a:bodyPr>
            <a:normAutofit fontScale="92500" lnSpcReduction="10000"/>
          </a:bodyPr>
          <a:lstStyle/>
          <a:p>
            <a:pPr marL="0" indent="0" fontAlgn="auto">
              <a:spcAft>
                <a:spcPts val="0"/>
              </a:spcAft>
              <a:buFont typeface="Wingdings"/>
              <a:buNone/>
              <a:defRPr/>
            </a:pPr>
            <a:r>
              <a:rPr lang="fr-FR" altLang="fr-FR" b="1" dirty="0" smtClean="0"/>
              <a:t>Loi pour l ’égalité des droits et des chances, la participation et la citoyenneté des personnes handicapées</a:t>
            </a:r>
          </a:p>
          <a:p>
            <a:pPr marL="274320" indent="-274320" fontAlgn="auto">
              <a:spcAft>
                <a:spcPts val="0"/>
              </a:spcAft>
              <a:buFont typeface="Wingdings"/>
              <a:buChar char=""/>
              <a:defRPr/>
            </a:pPr>
            <a:endParaRPr lang="fr-FR" altLang="fr-FR" b="1" dirty="0"/>
          </a:p>
          <a:p>
            <a:pPr marL="0" indent="0" fontAlgn="auto">
              <a:spcAft>
                <a:spcPts val="0"/>
              </a:spcAft>
              <a:buFont typeface="Wingdings"/>
              <a:buNone/>
              <a:defRPr/>
            </a:pPr>
            <a:r>
              <a:rPr lang="fr-FR" altLang="fr-FR" b="1" dirty="0"/>
              <a:t>« Constitue un handicap, au sens de la présente loi, </a:t>
            </a:r>
            <a:r>
              <a:rPr lang="fr-FR" altLang="fr-FR" b="1" dirty="0">
                <a:solidFill>
                  <a:srgbClr val="FF0000"/>
                </a:solidFill>
              </a:rPr>
              <a:t>toute limitation d ’activité ou restriction de participation à la vie en société subie dans son environnement </a:t>
            </a:r>
            <a:endParaRPr lang="fr-FR" altLang="fr-FR" b="1" dirty="0" smtClean="0">
              <a:solidFill>
                <a:srgbClr val="FF0000"/>
              </a:solidFill>
            </a:endParaRPr>
          </a:p>
          <a:p>
            <a:pPr marL="0" indent="0" fontAlgn="auto">
              <a:spcAft>
                <a:spcPts val="0"/>
              </a:spcAft>
              <a:buFont typeface="Wingdings"/>
              <a:buNone/>
              <a:defRPr/>
            </a:pPr>
            <a:r>
              <a:rPr lang="fr-FR" altLang="fr-FR" dirty="0" smtClean="0"/>
              <a:t>par</a:t>
            </a:r>
            <a:r>
              <a:rPr lang="fr-FR" altLang="fr-FR" b="1" dirty="0" smtClean="0"/>
              <a:t> </a:t>
            </a:r>
            <a:r>
              <a:rPr lang="fr-FR" altLang="fr-FR" b="1" dirty="0"/>
              <a:t>une personne en raison d </a:t>
            </a:r>
            <a:r>
              <a:rPr lang="fr-FR" altLang="fr-FR" b="1" dirty="0">
                <a:solidFill>
                  <a:srgbClr val="0070C0"/>
                </a:solidFill>
              </a:rPr>
              <a:t>’une altération substantielle, durable ou </a:t>
            </a:r>
            <a:r>
              <a:rPr lang="fr-FR" altLang="fr-FR" b="1" dirty="0" smtClean="0">
                <a:solidFill>
                  <a:srgbClr val="0070C0"/>
                </a:solidFill>
              </a:rPr>
              <a:t>définitive</a:t>
            </a:r>
          </a:p>
          <a:p>
            <a:pPr marL="0" indent="0" fontAlgn="auto">
              <a:spcAft>
                <a:spcPts val="0"/>
              </a:spcAft>
              <a:buFont typeface="Wingdings"/>
              <a:buNone/>
              <a:defRPr/>
            </a:pPr>
            <a:r>
              <a:rPr lang="fr-FR" altLang="fr-FR" b="1" dirty="0" smtClean="0">
                <a:solidFill>
                  <a:srgbClr val="0070C0"/>
                </a:solidFill>
              </a:rPr>
              <a:t> </a:t>
            </a:r>
            <a:r>
              <a:rPr lang="fr-FR" altLang="fr-FR" b="1" dirty="0">
                <a:solidFill>
                  <a:srgbClr val="00B050"/>
                </a:solidFill>
              </a:rPr>
              <a:t>d ’une ou plusieurs fonctions physiques, sensorielles, mentales, cognitives ou psychiques, d ’un polyhandicap ou d ’un trouble de la santé invalidant.</a:t>
            </a:r>
            <a:r>
              <a:rPr lang="fr-FR" altLang="fr-FR" b="1" dirty="0"/>
              <a:t> »</a:t>
            </a:r>
          </a:p>
          <a:p>
            <a:pPr marL="274320" indent="-274320" algn="ctr" fontAlgn="auto">
              <a:spcAft>
                <a:spcPts val="0"/>
              </a:spcAft>
              <a:buFont typeface="Wingdings"/>
              <a:buChar char=""/>
              <a:defRPr/>
            </a:pPr>
            <a:endParaRPr lang="fr-FR" altLang="fr-FR" b="1" dirty="0" smtClean="0"/>
          </a:p>
          <a:p>
            <a:pPr marL="274320" indent="-274320" fontAlgn="auto">
              <a:spcAft>
                <a:spcPts val="0"/>
              </a:spcAft>
              <a:buFont typeface="Wingdings" pitchFamily="2" charset="2"/>
              <a:buNone/>
              <a:defRPr/>
            </a:pPr>
            <a:endParaRPr lang="fr-FR" altLang="fr-FR" dirty="0" smtClean="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7467600" cy="706437"/>
          </a:xfrm>
        </p:spPr>
        <p:txBody>
          <a:bodyPr/>
          <a:lstStyle/>
          <a:p>
            <a:pPr fontAlgn="auto">
              <a:spcAft>
                <a:spcPts val="0"/>
              </a:spcAft>
              <a:defRPr/>
            </a:pPr>
            <a:r>
              <a:rPr lang="fr-FR" altLang="fr-FR" sz="3600" b="1" u="sng" dirty="0">
                <a:solidFill>
                  <a:schemeClr val="accent1"/>
                </a:solidFill>
              </a:rPr>
              <a:t>Changement fondamental</a:t>
            </a:r>
          </a:p>
        </p:txBody>
      </p:sp>
      <p:sp>
        <p:nvSpPr>
          <p:cNvPr id="22530" name="Rectangle 3"/>
          <p:cNvSpPr>
            <a:spLocks noGrp="1" noChangeArrowheads="1"/>
          </p:cNvSpPr>
          <p:nvPr>
            <p:ph type="body" idx="1"/>
          </p:nvPr>
        </p:nvSpPr>
        <p:spPr>
          <a:xfrm>
            <a:off x="755650" y="1125538"/>
            <a:ext cx="7707313" cy="5472112"/>
          </a:xfrm>
        </p:spPr>
        <p:txBody>
          <a:bodyPr/>
          <a:lstStyle/>
          <a:p>
            <a:pPr>
              <a:buFont typeface="Wingdings" pitchFamily="2" charset="2"/>
              <a:buNone/>
            </a:pPr>
            <a:endParaRPr lang="fr-FR" altLang="fr-FR" b="1" smtClean="0"/>
          </a:p>
          <a:p>
            <a:r>
              <a:rPr lang="fr-FR" altLang="fr-FR" smtClean="0"/>
              <a:t>Nous sommes passés d ’une conception selon laquelle le handicap  était pensé comme </a:t>
            </a:r>
            <a:r>
              <a:rPr lang="fr-FR" altLang="fr-FR" b="1" smtClean="0"/>
              <a:t>une dimension</a:t>
            </a:r>
            <a:r>
              <a:rPr lang="fr-FR" altLang="fr-FR" smtClean="0"/>
              <a:t> </a:t>
            </a:r>
            <a:r>
              <a:rPr lang="fr-FR" altLang="fr-FR" b="1" smtClean="0"/>
              <a:t>personnelle</a:t>
            </a:r>
            <a:r>
              <a:rPr lang="fr-FR" altLang="fr-FR" smtClean="0"/>
              <a:t> découlant d ’une déficience ou d ’un accident de la vie, </a:t>
            </a:r>
            <a:br>
              <a:rPr lang="fr-FR" altLang="fr-FR" smtClean="0"/>
            </a:br>
            <a:r>
              <a:rPr lang="fr-FR" altLang="fr-FR" smtClean="0"/>
              <a:t/>
            </a:r>
            <a:br>
              <a:rPr lang="fr-FR" altLang="fr-FR" smtClean="0"/>
            </a:br>
            <a:r>
              <a:rPr lang="fr-FR" altLang="fr-FR" smtClean="0"/>
              <a:t>à une </a:t>
            </a:r>
            <a:r>
              <a:rPr lang="fr-FR" altLang="fr-FR" b="1" smtClean="0"/>
              <a:t>conception interactive et sociale</a:t>
            </a:r>
            <a:r>
              <a:rPr lang="fr-FR" altLang="fr-FR" smtClean="0"/>
              <a:t>, selon laquelle le handicap se définit comme la situation singulière d ’une personne handicapée dans son contexte environnemental et social.</a:t>
            </a:r>
          </a:p>
          <a:p>
            <a:pPr>
              <a:buFont typeface="Wingdings" pitchFamily="2" charset="2"/>
              <a:buNone/>
            </a:pPr>
            <a:endParaRPr lang="fr-FR" altLang="fr-FR" sz="2600" smtClean="0"/>
          </a:p>
          <a:p>
            <a:endParaRPr lang="fr-FR" altLang="fr-FR" sz="2600" smtClean="0"/>
          </a:p>
        </p:txBody>
      </p:sp>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7467600" cy="4873625"/>
          </a:xfrm>
        </p:spPr>
        <p:txBody>
          <a:bodyPr>
            <a:noAutofit/>
          </a:bodyPr>
          <a:lstStyle/>
          <a:p>
            <a:pPr marL="0" indent="0" algn="ctr" fontAlgn="auto">
              <a:spcAft>
                <a:spcPts val="0"/>
              </a:spcAft>
              <a:buFont typeface="Wingdings"/>
              <a:buNone/>
              <a:defRPr/>
            </a:pPr>
            <a:endParaRPr lang="fr-FR" sz="5000" dirty="0"/>
          </a:p>
          <a:p>
            <a:pPr marL="0" indent="0" algn="ctr" fontAlgn="auto">
              <a:spcAft>
                <a:spcPts val="0"/>
              </a:spcAft>
              <a:buFont typeface="Wingdings"/>
              <a:buNone/>
              <a:defRPr/>
            </a:pPr>
            <a:r>
              <a:rPr lang="fr-FR" sz="5000" b="1" u="sng" dirty="0" smtClean="0">
                <a:solidFill>
                  <a:schemeClr val="accent1">
                    <a:lumMod val="75000"/>
                  </a:schemeClr>
                </a:solidFill>
              </a:rPr>
              <a:t>Qu’est ce que l’inclusion?</a:t>
            </a:r>
            <a:endParaRPr lang="fr-FR" sz="5000" b="1" u="sng" dirty="0">
              <a:solidFill>
                <a:schemeClr val="accent1">
                  <a:lumMod val="75000"/>
                </a:schemeClr>
              </a:solidFill>
            </a:endParaRPr>
          </a:p>
        </p:txBody>
      </p:sp>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hape 518"/>
          <p:cNvSpPr txBox="1">
            <a:spLocks noChangeArrowheads="1"/>
          </p:cNvSpPr>
          <p:nvPr/>
        </p:nvSpPr>
        <p:spPr bwMode="auto">
          <a:xfrm>
            <a:off x="539750" y="260350"/>
            <a:ext cx="7856538" cy="6192838"/>
          </a:xfrm>
          <a:prstGeom prst="rect">
            <a:avLst/>
          </a:prstGeom>
          <a:noFill/>
          <a:ln w="9525">
            <a:noFill/>
            <a:miter lim="800000"/>
            <a:headEnd/>
            <a:tailEnd/>
          </a:ln>
        </p:spPr>
        <p:txBody>
          <a:bodyPr lIns="91425" tIns="91425" rIns="91425" bIns="91425"/>
          <a:lstStyle/>
          <a:p>
            <a:endParaRPr lang="fr-FR" sz="3000">
              <a:latin typeface="Dosis"/>
              <a:ea typeface="Dosis"/>
              <a:cs typeface="Dosis"/>
              <a:sym typeface="Dosis"/>
            </a:endParaRPr>
          </a:p>
        </p:txBody>
      </p:sp>
      <p:sp>
        <p:nvSpPr>
          <p:cNvPr id="4" name="Rectangle 3"/>
          <p:cNvSpPr txBox="1">
            <a:spLocks noChangeArrowheads="1"/>
          </p:cNvSpPr>
          <p:nvPr/>
        </p:nvSpPr>
        <p:spPr bwMode="auto">
          <a:xfrm>
            <a:off x="207963" y="2133600"/>
            <a:ext cx="8785225" cy="2268538"/>
          </a:xfrm>
          <a:prstGeom prst="rect">
            <a:avLst/>
          </a:prstGeom>
          <a:noFill/>
          <a:ln w="9525">
            <a:noFill/>
            <a:miter lim="800000"/>
            <a:headEnd/>
            <a:tailEnd/>
          </a:ln>
        </p:spPr>
        <p:txBody>
          <a:bodyPr/>
          <a:lstStyle/>
          <a:p>
            <a:pPr>
              <a:lnSpc>
                <a:spcPct val="90000"/>
              </a:lnSpc>
              <a:buFont typeface="Wingdings" pitchFamily="2" charset="2"/>
              <a:buNone/>
            </a:pPr>
            <a:r>
              <a:rPr lang="fr-FR" altLang="fr-FR" sz="2800">
                <a:solidFill>
                  <a:srgbClr val="000000"/>
                </a:solidFill>
                <a:sym typeface="Arial" charset="0"/>
              </a:rPr>
              <a:t>	</a:t>
            </a:r>
            <a:r>
              <a:rPr lang="fr-FR" altLang="fr-FR" sz="2400">
                <a:solidFill>
                  <a:srgbClr val="000000"/>
                </a:solidFill>
                <a:sym typeface="Arial" charset="0"/>
              </a:rPr>
              <a:t>« L’éducation est la première priorité nationale. Le service public de l’éducation est conçu et organisé </a:t>
            </a:r>
            <a:r>
              <a:rPr lang="fr-FR" altLang="fr-FR" sz="2400" u="sng">
                <a:solidFill>
                  <a:srgbClr val="000000"/>
                </a:solidFill>
                <a:sym typeface="Arial" charset="0"/>
              </a:rPr>
              <a:t>en fonction des élèves et des étudiants</a:t>
            </a:r>
            <a:r>
              <a:rPr lang="fr-FR" altLang="fr-FR" sz="2400">
                <a:solidFill>
                  <a:srgbClr val="000000"/>
                </a:solidFill>
                <a:sym typeface="Arial" charset="0"/>
              </a:rPr>
              <a:t>. Il contribue à l’égalité des chances et à lutter contre les inégalités sociales et territoriales en matière de réussite scolaire et éducative. Il reconnaît que tous les enfants partagent la capacité d’apprendre et de progresser.</a:t>
            </a:r>
          </a:p>
          <a:p>
            <a:pPr>
              <a:lnSpc>
                <a:spcPct val="90000"/>
              </a:lnSpc>
              <a:buFont typeface="Wingdings" pitchFamily="2" charset="2"/>
              <a:buNone/>
            </a:pPr>
            <a:r>
              <a:rPr lang="fr-FR" altLang="fr-FR" sz="2400">
                <a:solidFill>
                  <a:srgbClr val="000000"/>
                </a:solidFill>
                <a:sym typeface="Arial" charset="0"/>
              </a:rPr>
              <a:t> </a:t>
            </a:r>
            <a:endParaRPr lang="fr-FR" altLang="fr-FR" sz="2000">
              <a:solidFill>
                <a:srgbClr val="000000"/>
              </a:solidFill>
              <a:sym typeface="Arial" charset="0"/>
            </a:endParaRPr>
          </a:p>
        </p:txBody>
      </p:sp>
      <p:sp>
        <p:nvSpPr>
          <p:cNvPr id="5" name="Rectangle 2"/>
          <p:cNvSpPr txBox="1">
            <a:spLocks noChangeArrowheads="1"/>
          </p:cNvSpPr>
          <p:nvPr/>
        </p:nvSpPr>
        <p:spPr>
          <a:xfrm>
            <a:off x="539750" y="260350"/>
            <a:ext cx="8158163" cy="1296988"/>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fontAlgn="auto">
              <a:defRPr/>
            </a:pPr>
            <a:r>
              <a:rPr lang="fr-FR" altLang="fr-FR" sz="3600" b="1" cap="small" dirty="0">
                <a:solidFill>
                  <a:schemeClr val="accent1"/>
                </a:solidFill>
                <a:latin typeface="+mj-lt"/>
                <a:ea typeface="+mj-ea"/>
                <a:cs typeface="+mj-cs"/>
              </a:rPr>
              <a:t>Article L.111-1 du code de l’éducation</a:t>
            </a:r>
          </a:p>
        </p:txBody>
      </p:sp>
      <p:sp>
        <p:nvSpPr>
          <p:cNvPr id="6" name="Rectangle 3"/>
          <p:cNvSpPr txBox="1">
            <a:spLocks noChangeArrowheads="1"/>
          </p:cNvSpPr>
          <p:nvPr/>
        </p:nvSpPr>
        <p:spPr bwMode="auto">
          <a:xfrm>
            <a:off x="207963" y="5410200"/>
            <a:ext cx="8785225" cy="1447800"/>
          </a:xfrm>
          <a:prstGeom prst="rect">
            <a:avLst/>
          </a:prstGeom>
          <a:noFill/>
          <a:ln w="9525">
            <a:noFill/>
            <a:miter lim="800000"/>
            <a:headEnd/>
            <a:tailEnd/>
          </a:ln>
        </p:spPr>
        <p:txBody>
          <a:bodyPr/>
          <a:lstStyle/>
          <a:p>
            <a:pPr>
              <a:lnSpc>
                <a:spcPct val="90000"/>
              </a:lnSpc>
              <a:buFont typeface="Wingdings" pitchFamily="2" charset="2"/>
              <a:buNone/>
            </a:pPr>
            <a:r>
              <a:rPr lang="fr-FR" altLang="fr-FR" sz="2400">
                <a:solidFill>
                  <a:srgbClr val="000000"/>
                </a:solidFill>
                <a:sym typeface="Arial" charset="0"/>
              </a:rPr>
              <a:t>Pour garantir la réussite de tous, l’école se construit avec la participation des parents, quelle que soit leur origine sociale. »</a:t>
            </a:r>
          </a:p>
          <a:p>
            <a:pPr>
              <a:lnSpc>
                <a:spcPct val="90000"/>
              </a:lnSpc>
            </a:pPr>
            <a:endParaRPr lang="fr-FR" altLang="fr-FR" sz="2000">
              <a:solidFill>
                <a:srgbClr val="000000"/>
              </a:solidFill>
              <a:sym typeface="Arial" charset="0"/>
            </a:endParaRPr>
          </a:p>
        </p:txBody>
      </p:sp>
      <p:sp>
        <p:nvSpPr>
          <p:cNvPr id="7" name="Rectangle 3"/>
          <p:cNvSpPr txBox="1">
            <a:spLocks noChangeArrowheads="1"/>
          </p:cNvSpPr>
          <p:nvPr/>
        </p:nvSpPr>
        <p:spPr bwMode="auto">
          <a:xfrm>
            <a:off x="204788" y="4281488"/>
            <a:ext cx="8785225" cy="1147762"/>
          </a:xfrm>
          <a:prstGeom prst="rect">
            <a:avLst/>
          </a:prstGeom>
          <a:noFill/>
          <a:ln w="9525">
            <a:noFill/>
            <a:miter lim="800000"/>
            <a:headEnd/>
            <a:tailEnd/>
          </a:ln>
        </p:spPr>
        <p:txBody>
          <a:bodyPr/>
          <a:lstStyle/>
          <a:p>
            <a:pPr>
              <a:lnSpc>
                <a:spcPct val="90000"/>
              </a:lnSpc>
              <a:buFont typeface="Wingdings" pitchFamily="2" charset="2"/>
              <a:buNone/>
            </a:pPr>
            <a:r>
              <a:rPr lang="fr-FR" altLang="fr-FR" sz="2400">
                <a:solidFill>
                  <a:srgbClr val="000000"/>
                </a:solidFill>
                <a:sym typeface="Arial" charset="0"/>
              </a:rPr>
              <a:t>Il veille à l’inclusion scolaire de </a:t>
            </a:r>
            <a:r>
              <a:rPr lang="fr-FR" altLang="fr-FR" sz="2400" u="sng">
                <a:solidFill>
                  <a:srgbClr val="000000"/>
                </a:solidFill>
                <a:sym typeface="Arial" charset="0"/>
              </a:rPr>
              <a:t>tous</a:t>
            </a:r>
            <a:r>
              <a:rPr lang="fr-FR" altLang="fr-FR" sz="2400">
                <a:solidFill>
                  <a:srgbClr val="000000"/>
                </a:solidFill>
                <a:sym typeface="Arial" charset="0"/>
              </a:rPr>
              <a:t> les enfants, sans aucune distinction. Il veille également à la mixité sociale des publics scolarisés au sein des établissements d’enseignement. </a:t>
            </a:r>
            <a:endParaRPr lang="fr-FR" altLang="fr-FR" sz="2000">
              <a:solidFill>
                <a:srgbClr val="000000"/>
              </a:solidFill>
              <a:sym typeface="Arial"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wd">
                                    <p:tmAbs val="25"/>
                                  </p:iterate>
                                  <p:childTnLst>
                                    <p:set>
                                      <p:cBhvr override="childStyle">
                                        <p:cTn id="6" dur="indefinite"/>
                                        <p:tgtEl>
                                          <p:spTgt spid="7"/>
                                        </p:tgtEl>
                                        <p:attrNameLst>
                                          <p:attrName>style.fontWeight</p:attrName>
                                        </p:attrNameLst>
                                      </p:cBhvr>
                                      <p:to>
                                        <p:strVal val="bold"/>
                                      </p:to>
                                    </p:set>
                                  </p:childTnLst>
                                </p:cTn>
                              </p:par>
                              <p:par>
                                <p:cTn id="7" presetID="10" presetClass="exit" presetSubtype="0" fill="hold" grpId="0" nodeType="withEffect">
                                  <p:stCondLst>
                                    <p:cond delay="0"/>
                                  </p:stCondLst>
                                  <p:childTnLst>
                                    <p:animEffect transition="out" filter="fade">
                                      <p:cBhvr>
                                        <p:cTn id="8" dur="2000"/>
                                        <p:tgtEl>
                                          <p:spTgt spid="4"/>
                                        </p:tgtEl>
                                      </p:cBhvr>
                                    </p:animEffect>
                                    <p:set>
                                      <p:cBhvr>
                                        <p:cTn id="9" dur="1" fill="hold">
                                          <p:stCondLst>
                                            <p:cond delay="1999"/>
                                          </p:stCondLst>
                                        </p:cTn>
                                        <p:tgtEl>
                                          <p:spTgt spid="4"/>
                                        </p:tgtEl>
                                        <p:attrNameLst>
                                          <p:attrName>style.visibility</p:attrName>
                                        </p:attrNameLst>
                                      </p:cBhvr>
                                      <p:to>
                                        <p:strVal val="hidden"/>
                                      </p:to>
                                    </p:set>
                                  </p:childTnLst>
                                </p:cTn>
                              </p:par>
                              <p:par>
                                <p:cTn id="10" presetID="10" presetClass="exit" presetSubtype="0" fill="hold" grpId="0" nodeType="with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539750" y="1125538"/>
            <a:ext cx="8066088" cy="4967287"/>
          </a:xfrm>
        </p:spPr>
        <p:txBody>
          <a:bodyPr>
            <a:normAutofit lnSpcReduction="10000"/>
          </a:bodyPr>
          <a:lstStyle/>
          <a:p>
            <a:pPr marL="274320" indent="-274320" fontAlgn="auto">
              <a:spcAft>
                <a:spcPts val="0"/>
              </a:spcAft>
              <a:buFont typeface="Wingdings"/>
              <a:buChar char=""/>
              <a:defRPr/>
            </a:pPr>
            <a:r>
              <a:rPr lang="fr-FR" altLang="fr-FR" dirty="0" smtClean="0"/>
              <a:t>De l’exclusion, à l’intégration puis à l’école inclusive : l’histoire a été marquée par l’exclusion et la ségrégation. </a:t>
            </a:r>
          </a:p>
          <a:p>
            <a:pPr marL="0" indent="0" fontAlgn="auto">
              <a:spcAft>
                <a:spcPts val="0"/>
              </a:spcAft>
              <a:buFont typeface="Wingdings"/>
              <a:buNone/>
              <a:defRPr/>
            </a:pPr>
            <a:endParaRPr lang="fr-FR" altLang="fr-FR" dirty="0" smtClean="0"/>
          </a:p>
          <a:p>
            <a:pPr marL="274320" indent="-274320" fontAlgn="auto">
              <a:spcAft>
                <a:spcPts val="0"/>
              </a:spcAft>
              <a:buFont typeface="Wingdings"/>
              <a:buChar char=""/>
              <a:defRPr/>
            </a:pPr>
            <a:r>
              <a:rPr lang="fr-FR" altLang="fr-FR" dirty="0"/>
              <a:t>L’école inclusive n’est pas de l’intégration «poussée»</a:t>
            </a:r>
          </a:p>
          <a:p>
            <a:pPr marL="0" indent="0" fontAlgn="auto">
              <a:spcAft>
                <a:spcPts val="0"/>
              </a:spcAft>
              <a:buFont typeface="Wingdings"/>
              <a:buNone/>
              <a:defRPr/>
            </a:pPr>
            <a:endParaRPr lang="fr-FR" altLang="fr-FR" dirty="0"/>
          </a:p>
          <a:p>
            <a:pPr marL="274320" indent="-274320" fontAlgn="auto">
              <a:spcAft>
                <a:spcPts val="0"/>
              </a:spcAft>
              <a:buFont typeface="Wingdings"/>
              <a:buChar char=""/>
              <a:defRPr/>
            </a:pPr>
            <a:r>
              <a:rPr lang="fr-FR" altLang="fr-FR" dirty="0"/>
              <a:t>Intégrer suppose un processus «du dehors vers le </a:t>
            </a:r>
            <a:r>
              <a:rPr lang="fr-FR" altLang="fr-FR" dirty="0" smtClean="0"/>
              <a:t>dedans»</a:t>
            </a:r>
            <a:br>
              <a:rPr lang="fr-FR" altLang="fr-FR" dirty="0" smtClean="0"/>
            </a:br>
            <a:r>
              <a:rPr lang="fr-FR" altLang="fr-FR" dirty="0" smtClean="0"/>
              <a:t>L’école </a:t>
            </a:r>
            <a:r>
              <a:rPr lang="fr-FR" altLang="fr-FR" dirty="0"/>
              <a:t>inclusive suppose que les enfants sont à priori «dedans»…ou pourraient ils être</a:t>
            </a:r>
            <a:r>
              <a:rPr lang="fr-FR" altLang="fr-FR" dirty="0" smtClean="0"/>
              <a:t>??</a:t>
            </a:r>
          </a:p>
          <a:p>
            <a:pPr marL="274320" indent="-274320" fontAlgn="auto">
              <a:spcAft>
                <a:spcPts val="0"/>
              </a:spcAft>
              <a:buFont typeface="Wingdings"/>
              <a:buChar char=""/>
              <a:defRPr/>
            </a:pPr>
            <a:endParaRPr lang="fr-FR" altLang="fr-FR" dirty="0" smtClean="0"/>
          </a:p>
          <a:p>
            <a:pPr marL="274320" indent="-274320" fontAlgn="auto">
              <a:spcAft>
                <a:spcPts val="0"/>
              </a:spcAft>
              <a:buFont typeface="Wingdings"/>
              <a:buChar char=""/>
              <a:defRPr/>
            </a:pPr>
            <a:r>
              <a:rPr lang="fr-FR" altLang="fr-FR" dirty="0" smtClean="0"/>
              <a:t>Ce n’est pas qu’un simple changement de terminologie.(Inclusion-Intégration-Scolarisation)</a:t>
            </a:r>
            <a:endParaRPr lang="fr-FR" altLang="fr-FR" dirty="0"/>
          </a:p>
          <a:p>
            <a:pPr marL="274320" indent="-274320" fontAlgn="auto">
              <a:spcAft>
                <a:spcPts val="0"/>
              </a:spcAft>
              <a:buFont typeface="Wingdings"/>
              <a:buChar char=""/>
              <a:defRPr/>
            </a:pPr>
            <a:endParaRPr lang="fr-FR" altLang="fr-FR" dirty="0" smtClean="0"/>
          </a:p>
          <a:p>
            <a:pPr marL="274320" indent="-274320" fontAlgn="auto">
              <a:spcAft>
                <a:spcPts val="0"/>
              </a:spcAft>
              <a:buFont typeface="Wingdings"/>
              <a:buChar char=""/>
              <a:defRPr/>
            </a:pPr>
            <a:endParaRPr lang="fr-FR" altLang="fr-FR" dirty="0" smtClean="0"/>
          </a:p>
          <a:p>
            <a:pPr marL="274320" indent="-274320" fontAlgn="auto">
              <a:spcAft>
                <a:spcPts val="0"/>
              </a:spcAft>
              <a:buFont typeface="Wingdings"/>
              <a:buChar char=""/>
              <a:defRPr/>
            </a:pPr>
            <a:endParaRPr lang="fr-FR" altLang="fr-FR" dirty="0" smtClean="0"/>
          </a:p>
        </p:txBody>
      </p:sp>
      <p:sp>
        <p:nvSpPr>
          <p:cNvPr id="5" name="Rectangle 2"/>
          <p:cNvSpPr txBox="1">
            <a:spLocks noChangeArrowheads="1"/>
          </p:cNvSpPr>
          <p:nvPr/>
        </p:nvSpPr>
        <p:spPr>
          <a:xfrm>
            <a:off x="539750" y="260350"/>
            <a:ext cx="8158163" cy="1296988"/>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algn="ctr" fontAlgn="auto">
              <a:defRPr/>
            </a:pPr>
            <a:r>
              <a:rPr lang="fr-FR" altLang="fr-FR" sz="3600" b="1" cap="small" dirty="0" smtClean="0">
                <a:solidFill>
                  <a:schemeClr val="accent1"/>
                </a:solidFill>
                <a:latin typeface="+mj-lt"/>
                <a:ea typeface="+mj-ea"/>
                <a:cs typeface="+mj-cs"/>
              </a:rPr>
              <a:t>Profonde mutation</a:t>
            </a:r>
            <a:endParaRPr lang="fr-FR" altLang="fr-FR" sz="3600" b="1" cap="small" dirty="0">
              <a:solidFill>
                <a:schemeClr val="accent1"/>
              </a:solidFill>
              <a:latin typeface="+mj-lt"/>
              <a:ea typeface="+mj-ea"/>
              <a:cs typeface="+mj-cs"/>
            </a:endParaRPr>
          </a:p>
        </p:txBody>
      </p:sp>
    </p:spTree>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95288" y="188913"/>
            <a:ext cx="8139112" cy="6553200"/>
          </a:xfrm>
        </p:spPr>
        <p:txBody>
          <a:bodyPr>
            <a:noAutofit/>
          </a:bodyPr>
          <a:lstStyle/>
          <a:p>
            <a:pPr marL="274320" indent="-274320" algn="just" fontAlgn="auto">
              <a:lnSpc>
                <a:spcPct val="90000"/>
              </a:lnSpc>
              <a:spcAft>
                <a:spcPts val="0"/>
              </a:spcAft>
              <a:buFont typeface="Wingdings"/>
              <a:buChar char=""/>
              <a:defRPr/>
            </a:pPr>
            <a:r>
              <a:rPr lang="fr-FR" altLang="fr-FR" dirty="0" smtClean="0"/>
              <a:t>Principe éthique :</a:t>
            </a:r>
            <a:endParaRPr lang="fr-FR" altLang="fr-FR" dirty="0"/>
          </a:p>
          <a:p>
            <a:pPr marL="640080" lvl="1" indent="-274320" algn="just" fontAlgn="auto">
              <a:lnSpc>
                <a:spcPct val="90000"/>
              </a:lnSpc>
              <a:spcAft>
                <a:spcPts val="0"/>
              </a:spcAft>
              <a:buFont typeface="Wingdings 2"/>
              <a:buChar char=""/>
              <a:defRPr/>
            </a:pPr>
            <a:r>
              <a:rPr lang="fr-FR" altLang="fr-FR" sz="2400" dirty="0" smtClean="0"/>
              <a:t>Droit pour tout enfant à fréquenter l’école ordinaire</a:t>
            </a:r>
          </a:p>
          <a:p>
            <a:pPr marL="640080" lvl="1" indent="-274320" algn="just" fontAlgn="auto">
              <a:lnSpc>
                <a:spcPct val="90000"/>
              </a:lnSpc>
              <a:spcAft>
                <a:spcPts val="0"/>
              </a:spcAft>
              <a:buFont typeface="Wingdings 2"/>
              <a:buChar char=""/>
              <a:defRPr/>
            </a:pPr>
            <a:r>
              <a:rPr lang="fr-FR" altLang="fr-FR" sz="2400" dirty="0" smtClean="0"/>
              <a:t>S’oppose à l’exclusion</a:t>
            </a:r>
          </a:p>
          <a:p>
            <a:pPr marL="640080" lvl="1" indent="-274320" algn="just" fontAlgn="auto">
              <a:lnSpc>
                <a:spcPct val="90000"/>
              </a:lnSpc>
              <a:spcAft>
                <a:spcPts val="0"/>
              </a:spcAft>
              <a:buFont typeface="Wingdings 2"/>
              <a:buChar char=""/>
              <a:defRPr/>
            </a:pPr>
            <a:endParaRPr lang="fr-FR" altLang="fr-FR" sz="2400" dirty="0"/>
          </a:p>
          <a:p>
            <a:pPr marL="274320" indent="-274320" algn="just" fontAlgn="auto">
              <a:lnSpc>
                <a:spcPct val="90000"/>
              </a:lnSpc>
              <a:spcAft>
                <a:spcPts val="0"/>
              </a:spcAft>
              <a:buFont typeface="Wingdings"/>
              <a:buChar char=""/>
              <a:defRPr/>
            </a:pPr>
            <a:r>
              <a:rPr lang="fr-FR" altLang="fr-FR" dirty="0" smtClean="0"/>
              <a:t>Position radicale amenant une transformation :</a:t>
            </a:r>
          </a:p>
          <a:p>
            <a:pPr marL="640080" lvl="1" indent="-274320" algn="just" fontAlgn="auto">
              <a:lnSpc>
                <a:spcPct val="90000"/>
              </a:lnSpc>
              <a:spcAft>
                <a:spcPts val="0"/>
              </a:spcAft>
              <a:buFont typeface="Wingdings 2"/>
              <a:buChar char=""/>
              <a:defRPr/>
            </a:pPr>
            <a:r>
              <a:rPr lang="fr-FR" altLang="fr-FR" sz="2400" dirty="0" smtClean="0"/>
              <a:t>Des mentalités</a:t>
            </a:r>
          </a:p>
          <a:p>
            <a:pPr marL="640080" lvl="1" indent="-274320" algn="just" fontAlgn="auto">
              <a:lnSpc>
                <a:spcPct val="90000"/>
              </a:lnSpc>
              <a:spcAft>
                <a:spcPts val="0"/>
              </a:spcAft>
              <a:buFont typeface="Wingdings 2"/>
              <a:buChar char=""/>
              <a:defRPr/>
            </a:pPr>
            <a:r>
              <a:rPr lang="fr-FR" altLang="fr-FR" sz="2400" dirty="0" smtClean="0"/>
              <a:t>Des représentations</a:t>
            </a:r>
          </a:p>
          <a:p>
            <a:pPr marL="640080" lvl="1" indent="-274320" algn="just" fontAlgn="auto">
              <a:lnSpc>
                <a:spcPct val="90000"/>
              </a:lnSpc>
              <a:spcAft>
                <a:spcPts val="0"/>
              </a:spcAft>
              <a:buFont typeface="Wingdings 2"/>
              <a:buChar char=""/>
              <a:defRPr/>
            </a:pPr>
            <a:r>
              <a:rPr lang="fr-FR" altLang="fr-FR" sz="2400" dirty="0" smtClean="0"/>
              <a:t>Des manières habituelles de faire la classe</a:t>
            </a:r>
          </a:p>
          <a:p>
            <a:pPr marL="640080" lvl="1" indent="-274320" algn="just" fontAlgn="auto">
              <a:lnSpc>
                <a:spcPct val="90000"/>
              </a:lnSpc>
              <a:spcAft>
                <a:spcPts val="0"/>
              </a:spcAft>
              <a:buFont typeface="Wingdings" pitchFamily="2" charset="2"/>
              <a:buNone/>
              <a:defRPr/>
            </a:pPr>
            <a:endParaRPr lang="fr-FR" altLang="fr-FR" sz="2400" dirty="0" smtClean="0"/>
          </a:p>
          <a:p>
            <a:pPr marL="274320" indent="-274320" algn="just" fontAlgn="auto">
              <a:lnSpc>
                <a:spcPct val="90000"/>
              </a:lnSpc>
              <a:spcAft>
                <a:spcPts val="0"/>
              </a:spcAft>
              <a:buFont typeface="Wingdings"/>
              <a:buChar char=""/>
              <a:defRPr/>
            </a:pPr>
            <a:r>
              <a:rPr lang="fr-FR" altLang="fr-FR" dirty="0" smtClean="0"/>
              <a:t>Réalisation exigeante :</a:t>
            </a:r>
            <a:endParaRPr lang="fr-FR" altLang="fr-FR" dirty="0"/>
          </a:p>
          <a:p>
            <a:pPr marL="640080" lvl="1" indent="-274320" algn="just" fontAlgn="auto">
              <a:lnSpc>
                <a:spcPct val="90000"/>
              </a:lnSpc>
              <a:spcAft>
                <a:spcPts val="0"/>
              </a:spcAft>
              <a:buFont typeface="Wingdings 2"/>
              <a:buChar char=""/>
              <a:defRPr/>
            </a:pPr>
            <a:r>
              <a:rPr lang="fr-FR" altLang="fr-FR" sz="2400" dirty="0" smtClean="0"/>
              <a:t>Nécessite des conditions et des moyens (FORMATION)</a:t>
            </a:r>
          </a:p>
          <a:p>
            <a:pPr marL="640080" lvl="1" indent="-274320" algn="just" fontAlgn="auto">
              <a:lnSpc>
                <a:spcPct val="90000"/>
              </a:lnSpc>
              <a:spcAft>
                <a:spcPts val="0"/>
              </a:spcAft>
              <a:buFont typeface="Wingdings 2"/>
              <a:buChar char=""/>
              <a:defRPr/>
            </a:pPr>
            <a:r>
              <a:rPr lang="fr-FR" altLang="fr-FR" sz="2400" dirty="0" smtClean="0"/>
              <a:t>Différenciation fondamentale à mettre en œuvre</a:t>
            </a:r>
          </a:p>
          <a:p>
            <a:pPr marL="365760" lvl="1" indent="0" algn="just" fontAlgn="auto">
              <a:lnSpc>
                <a:spcPct val="90000"/>
              </a:lnSpc>
              <a:spcAft>
                <a:spcPts val="0"/>
              </a:spcAft>
              <a:buFont typeface="Wingdings 2"/>
              <a:buNone/>
              <a:defRPr/>
            </a:pPr>
            <a:endParaRPr lang="fr-FR" altLang="fr-FR" sz="2400" dirty="0" smtClean="0"/>
          </a:p>
        </p:txBody>
      </p:sp>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95288" y="188913"/>
            <a:ext cx="8139112" cy="6553200"/>
          </a:xfrm>
        </p:spPr>
        <p:txBody>
          <a:bodyPr>
            <a:noAutofit/>
          </a:bodyPr>
          <a:lstStyle/>
          <a:p>
            <a:pPr marL="365760" lvl="1" indent="0" algn="just" fontAlgn="auto">
              <a:lnSpc>
                <a:spcPct val="90000"/>
              </a:lnSpc>
              <a:spcAft>
                <a:spcPts val="0"/>
              </a:spcAft>
              <a:buFont typeface="Wingdings 2"/>
              <a:buNone/>
              <a:defRPr/>
            </a:pPr>
            <a:endParaRPr lang="fr-FR" altLang="fr-FR" sz="2400" dirty="0" smtClean="0"/>
          </a:p>
          <a:p>
            <a:pPr marL="0" indent="0" algn="just" fontAlgn="auto">
              <a:lnSpc>
                <a:spcPct val="90000"/>
              </a:lnSpc>
              <a:spcAft>
                <a:spcPts val="0"/>
              </a:spcAft>
              <a:buFont typeface="Wingdings"/>
              <a:buNone/>
              <a:defRPr/>
            </a:pPr>
            <a:r>
              <a:rPr lang="fr-FR" altLang="fr-FR" dirty="0" smtClean="0"/>
              <a:t>Modifications des pratiques professionnelles:</a:t>
            </a:r>
          </a:p>
          <a:p>
            <a:pPr marL="0" indent="0" algn="just" fontAlgn="auto">
              <a:lnSpc>
                <a:spcPct val="90000"/>
              </a:lnSpc>
              <a:spcAft>
                <a:spcPts val="0"/>
              </a:spcAft>
              <a:buFont typeface="Wingdings"/>
              <a:buNone/>
              <a:defRPr/>
            </a:pPr>
            <a:endParaRPr lang="fr-FR" altLang="fr-FR" dirty="0" smtClean="0"/>
          </a:p>
          <a:p>
            <a:pPr marL="640080" lvl="1" indent="-274320" algn="just" fontAlgn="auto">
              <a:lnSpc>
                <a:spcPct val="90000"/>
              </a:lnSpc>
              <a:spcAft>
                <a:spcPts val="0"/>
              </a:spcAft>
              <a:buFont typeface="Wingdings 2"/>
              <a:buChar char=""/>
              <a:defRPr/>
            </a:pPr>
            <a:r>
              <a:rPr lang="fr-FR" altLang="fr-FR" sz="2400" dirty="0" smtClean="0"/>
              <a:t>Adaptation des cursus, des méthodes, des outils pédagogiques,</a:t>
            </a:r>
          </a:p>
          <a:p>
            <a:pPr marL="365760" lvl="1" indent="0" algn="just" fontAlgn="auto">
              <a:lnSpc>
                <a:spcPct val="90000"/>
              </a:lnSpc>
              <a:spcAft>
                <a:spcPts val="0"/>
              </a:spcAft>
              <a:buFont typeface="Wingdings 2"/>
              <a:buNone/>
              <a:defRPr/>
            </a:pPr>
            <a:endParaRPr lang="fr-FR" altLang="fr-FR" sz="2400" dirty="0" smtClean="0"/>
          </a:p>
          <a:p>
            <a:pPr marL="640080" lvl="1" indent="-274320" algn="just" fontAlgn="auto">
              <a:lnSpc>
                <a:spcPct val="90000"/>
              </a:lnSpc>
              <a:spcAft>
                <a:spcPts val="0"/>
              </a:spcAft>
              <a:buFont typeface="Wingdings 2"/>
              <a:buChar char=""/>
              <a:defRPr/>
            </a:pPr>
            <a:r>
              <a:rPr lang="fr-FR" altLang="fr-FR" sz="2400" b="1" dirty="0" smtClean="0">
                <a:solidFill>
                  <a:srgbClr val="FF0000"/>
                </a:solidFill>
              </a:rPr>
              <a:t>Travail sur l’accessibilité cognitive </a:t>
            </a:r>
            <a:r>
              <a:rPr lang="fr-FR" altLang="fr-FR" sz="2400" dirty="0" smtClean="0"/>
              <a:t>(Apport d’aides techniques et/ou humaines permettant l’appropriation des savoirs et la construction des compétences de son parcours de formation)</a:t>
            </a:r>
          </a:p>
          <a:p>
            <a:pPr marL="274320" indent="-274320" fontAlgn="auto">
              <a:lnSpc>
                <a:spcPct val="80000"/>
              </a:lnSpc>
              <a:spcAft>
                <a:spcPts val="0"/>
              </a:spcAft>
              <a:buFont typeface="Wingdings"/>
              <a:buChar char=""/>
              <a:defRPr/>
            </a:pPr>
            <a:endParaRPr lang="fr-FR" altLang="fr-FR" sz="1500" dirty="0" smtClean="0"/>
          </a:p>
        </p:txBody>
      </p:sp>
    </p:spTree>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PC ASH 25">
      <a:dk1>
        <a:sysClr val="windowText" lastClr="000000"/>
      </a:dk1>
      <a:lt1>
        <a:sysClr val="window" lastClr="FFFFFF"/>
      </a:lt1>
      <a:dk2>
        <a:srgbClr val="000000"/>
      </a:dk2>
      <a:lt2>
        <a:srgbClr val="EBDDC3"/>
      </a:lt2>
      <a:accent1>
        <a:srgbClr val="0070C0"/>
      </a:accent1>
      <a:accent2>
        <a:srgbClr val="DD8047"/>
      </a:accent2>
      <a:accent3>
        <a:srgbClr val="A5AB81"/>
      </a:accent3>
      <a:accent4>
        <a:srgbClr val="D8B25C"/>
      </a:accent4>
      <a:accent5>
        <a:srgbClr val="7BA79D"/>
      </a:accent5>
      <a:accent6>
        <a:srgbClr val="968C8C"/>
      </a:accent6>
      <a:hlink>
        <a:srgbClr val="F7B615"/>
      </a:hlink>
      <a:folHlink>
        <a:srgbClr val="0070C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PC ASH 25">
    <a:dk1>
      <a:sysClr val="windowText" lastClr="000000"/>
    </a:dk1>
    <a:lt1>
      <a:sysClr val="window" lastClr="FFFFFF"/>
    </a:lt1>
    <a:dk2>
      <a:srgbClr val="000000"/>
    </a:dk2>
    <a:lt2>
      <a:srgbClr val="EBDDC3"/>
    </a:lt2>
    <a:accent1>
      <a:srgbClr val="0070C0"/>
    </a:accent1>
    <a:accent2>
      <a:srgbClr val="DD8047"/>
    </a:accent2>
    <a:accent3>
      <a:srgbClr val="A5AB81"/>
    </a:accent3>
    <a:accent4>
      <a:srgbClr val="D8B25C"/>
    </a:accent4>
    <a:accent5>
      <a:srgbClr val="7BA79D"/>
    </a:accent5>
    <a:accent6>
      <a:srgbClr val="968C8C"/>
    </a:accent6>
    <a:hlink>
      <a:srgbClr val="F7B615"/>
    </a:hlink>
    <a:folHlink>
      <a:srgbClr val="0070C0"/>
    </a:folHlink>
  </a:clrScheme>
</a:themeOverride>
</file>

<file path=docProps/app.xml><?xml version="1.0" encoding="utf-8"?>
<Properties xmlns="http://schemas.openxmlformats.org/officeDocument/2006/extended-properties" xmlns:vt="http://schemas.openxmlformats.org/officeDocument/2006/docPropsVTypes">
  <Template>Oriel</Template>
  <TotalTime>2089</TotalTime>
  <Words>1314</Words>
  <Application>Microsoft Office PowerPoint</Application>
  <PresentationFormat>Affichage à l'écran (4:3)</PresentationFormat>
  <Paragraphs>215</Paragraphs>
  <Slides>29</Slides>
  <Notes>11</Notes>
  <HiddenSlides>0</HiddenSlides>
  <MMClips>0</MMClips>
  <ScaleCrop>false</ScaleCrop>
  <HeadingPairs>
    <vt:vector size="6" baseType="variant">
      <vt:variant>
        <vt:lpstr>Polices utilisées</vt:lpstr>
      </vt:variant>
      <vt:variant>
        <vt:i4>6</vt:i4>
      </vt:variant>
      <vt:variant>
        <vt:lpstr>Modèle de conception</vt:lpstr>
      </vt:variant>
      <vt:variant>
        <vt:i4>9</vt:i4>
      </vt:variant>
      <vt:variant>
        <vt:lpstr>Titres des diapositives</vt:lpstr>
      </vt:variant>
      <vt:variant>
        <vt:i4>29</vt:i4>
      </vt:variant>
    </vt:vector>
  </HeadingPairs>
  <TitlesOfParts>
    <vt:vector size="44" baseType="lpstr">
      <vt:lpstr>Century Schoolbook</vt:lpstr>
      <vt:lpstr>Arial</vt:lpstr>
      <vt:lpstr>Wingdings</vt:lpstr>
      <vt:lpstr>Wingdings 2</vt:lpstr>
      <vt:lpstr>Calibri</vt:lpstr>
      <vt:lpstr>Dosis</vt:lpstr>
      <vt:lpstr>Oriel</vt:lpstr>
      <vt:lpstr>Oriel</vt:lpstr>
      <vt:lpstr>Oriel</vt:lpstr>
      <vt:lpstr>Oriel</vt:lpstr>
      <vt:lpstr>Oriel</vt:lpstr>
      <vt:lpstr>Oriel</vt:lpstr>
      <vt:lpstr>Oriel</vt:lpstr>
      <vt:lpstr>Oriel</vt:lpstr>
      <vt:lpstr>Oriel</vt:lpstr>
      <vt:lpstr> STAGE ECOLE  </vt:lpstr>
      <vt:lpstr>Diapositive 2</vt:lpstr>
      <vt:lpstr>UNE LOI FONDAMENTALE : LA LOI 2005-102 DU 11 FÉVRIER 2005</vt:lpstr>
      <vt:lpstr>CHANGEMENT FONDAMENTAL</vt:lpstr>
      <vt:lpstr>Diapositive 5</vt:lpstr>
      <vt:lpstr>Diapositive 6</vt:lpstr>
      <vt:lpstr>Diapositive 7</vt:lpstr>
      <vt:lpstr>Diapositive 8</vt:lpstr>
      <vt:lpstr>Diapositive 9</vt:lpstr>
      <vt:lpstr>Diapositive 10</vt:lpstr>
      <vt:lpstr>DE L’INTÉGRATION À LA SCOLARISATION</vt:lpstr>
      <vt:lpstr>Diapositive 12</vt:lpstr>
      <vt:lpstr>Diapositive 13</vt:lpstr>
      <vt:lpstr>Diapositive 14</vt:lpstr>
      <vt:lpstr>Diapositive 15</vt:lpstr>
      <vt:lpstr>LA SAISINE MDPH</vt:lpstr>
      <vt:lpstr>LES ULIS</vt:lpstr>
      <vt:lpstr>Diapositive 18</vt:lpstr>
      <vt:lpstr>L’ACCOMPAGNEMENT  MÉDICO-SOCIAL</vt:lpstr>
      <vt:lpstr>DIFFÉRENTS TYPES D'ÉTABLISSEMENTS  DU SECTEUR MÉDICO-ÉDUCATIF </vt:lpstr>
      <vt:lpstr>LES IME :  INSTITUT MEDICO-EDUCATIFS</vt:lpstr>
      <vt:lpstr>Diapositive 22</vt:lpstr>
      <vt:lpstr>LES ITEP :  INSTITUT THÉRAPEUTIQUES, EDUCATIFS ET PÉDAGOGIQUES </vt:lpstr>
      <vt:lpstr>FONCTIONNEMENT DES ÉTABLISSEMENTS</vt:lpstr>
      <vt:lpstr>Diapositive 25</vt:lpstr>
      <vt:lpstr>Diapositive 26</vt:lpstr>
      <vt:lpstr>Diapositive 27</vt:lpstr>
      <vt:lpstr>Diapositive 28</vt:lpstr>
      <vt:lpstr>UNITÉS D’ENSEIGNEMENT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dsden</dc:creator>
  <cp:lastModifiedBy>carisey</cp:lastModifiedBy>
  <cp:revision>99</cp:revision>
  <cp:lastPrinted>2016-06-13T08:56:37Z</cp:lastPrinted>
  <dcterms:created xsi:type="dcterms:W3CDTF">2015-09-14T10:02:42Z</dcterms:created>
  <dcterms:modified xsi:type="dcterms:W3CDTF">2016-12-01T08:15:32Z</dcterms:modified>
</cp:coreProperties>
</file>